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7"/>
  </p:notesMasterIdLst>
  <p:sldIdLst>
    <p:sldId id="256" r:id="rId5"/>
    <p:sldId id="308" r:id="rId6"/>
    <p:sldId id="309" r:id="rId7"/>
    <p:sldId id="377" r:id="rId8"/>
    <p:sldId id="380" r:id="rId9"/>
    <p:sldId id="330" r:id="rId10"/>
    <p:sldId id="356" r:id="rId11"/>
    <p:sldId id="347" r:id="rId12"/>
    <p:sldId id="357" r:id="rId13"/>
    <p:sldId id="364" r:id="rId14"/>
    <p:sldId id="382" r:id="rId15"/>
    <p:sldId id="381" r:id="rId16"/>
    <p:sldId id="400" r:id="rId17"/>
    <p:sldId id="412" r:id="rId18"/>
    <p:sldId id="414" r:id="rId19"/>
    <p:sldId id="415" r:id="rId20"/>
    <p:sldId id="413" r:id="rId21"/>
    <p:sldId id="406" r:id="rId22"/>
    <p:sldId id="407" r:id="rId23"/>
    <p:sldId id="408" r:id="rId24"/>
    <p:sldId id="409" r:id="rId25"/>
    <p:sldId id="410" r:id="rId26"/>
    <p:sldId id="322" r:id="rId27"/>
    <p:sldId id="339" r:id="rId28"/>
    <p:sldId id="359" r:id="rId29"/>
    <p:sldId id="383" r:id="rId30"/>
    <p:sldId id="384" r:id="rId31"/>
    <p:sldId id="323" r:id="rId32"/>
    <p:sldId id="420" r:id="rId33"/>
    <p:sldId id="334" r:id="rId34"/>
    <p:sldId id="335" r:id="rId35"/>
    <p:sldId id="305" r:id="rId36"/>
  </p:sldIdLst>
  <p:sldSz cx="12192000" cy="6858000"/>
  <p:notesSz cx="6858000" cy="9144000"/>
  <p:embeddedFontLst>
    <p:embeddedFont>
      <p:font typeface="Abril Fatface" panose="02000503000000020003" pitchFamily="2" charset="0"/>
      <p:regular r:id="rId38"/>
    </p:embeddedFont>
    <p:embeddedFont>
      <p:font typeface="Consolas" panose="020B0609020204030204" pitchFamily="49"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055FBC-A206-F705-44CC-CE6258B68090}" v="4" dt="2024-09-23T15:59:13.28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wish Maqsood" userId="S::maqsood.s.mehwish@98thpercentile.com::4436942e-6f54-43ce-aeba-dd273776a5ca" providerId="AD" clId="Web-{E8055FBC-A206-F705-44CC-CE6258B68090}"/>
    <pc:docChg chg="modSld">
      <pc:chgData name="Mehwish Maqsood" userId="S::maqsood.s.mehwish@98thpercentile.com::4436942e-6f54-43ce-aeba-dd273776a5ca" providerId="AD" clId="Web-{E8055FBC-A206-F705-44CC-CE6258B68090}" dt="2024-09-23T15:59:13.280" v="3" actId="1076"/>
      <pc:docMkLst>
        <pc:docMk/>
      </pc:docMkLst>
      <pc:sldChg chg="modSp">
        <pc:chgData name="Mehwish Maqsood" userId="S::maqsood.s.mehwish@98thpercentile.com::4436942e-6f54-43ce-aeba-dd273776a5ca" providerId="AD" clId="Web-{E8055FBC-A206-F705-44CC-CE6258B68090}" dt="2024-09-23T14:11:27.368" v="0" actId="14100"/>
        <pc:sldMkLst>
          <pc:docMk/>
          <pc:sldMk cId="262617332" sldId="330"/>
        </pc:sldMkLst>
        <pc:picChg chg="mod">
          <ac:chgData name="Mehwish Maqsood" userId="S::maqsood.s.mehwish@98thpercentile.com::4436942e-6f54-43ce-aeba-dd273776a5ca" providerId="AD" clId="Web-{E8055FBC-A206-F705-44CC-CE6258B68090}" dt="2024-09-23T14:11:27.368" v="0" actId="14100"/>
          <ac:picMkLst>
            <pc:docMk/>
            <pc:sldMk cId="262617332" sldId="330"/>
            <ac:picMk id="2" creationId="{65CD4902-C552-2918-78A5-BD49C10BF157}"/>
          </ac:picMkLst>
        </pc:picChg>
      </pc:sldChg>
      <pc:sldChg chg="modSp">
        <pc:chgData name="Mehwish Maqsood" userId="S::maqsood.s.mehwish@98thpercentile.com::4436942e-6f54-43ce-aeba-dd273776a5ca" providerId="AD" clId="Web-{E8055FBC-A206-F705-44CC-CE6258B68090}" dt="2024-09-23T15:59:13.280" v="3" actId="1076"/>
        <pc:sldMkLst>
          <pc:docMk/>
          <pc:sldMk cId="1367494908" sldId="347"/>
        </pc:sldMkLst>
        <pc:picChg chg="mod">
          <ac:chgData name="Mehwish Maqsood" userId="S::maqsood.s.mehwish@98thpercentile.com::4436942e-6f54-43ce-aeba-dd273776a5ca" providerId="AD" clId="Web-{E8055FBC-A206-F705-44CC-CE6258B68090}" dt="2024-09-23T15:59:13.280" v="3" actId="1076"/>
          <ac:picMkLst>
            <pc:docMk/>
            <pc:sldMk cId="1367494908" sldId="347"/>
            <ac:picMk id="2" creationId="{5571598E-C39E-5B82-EEF1-6671D2942990}"/>
          </ac:picMkLst>
        </pc:picChg>
      </pc:sldChg>
    </pc:docChg>
  </pc:docChgLst>
  <pc:docChgLst>
    <pc:chgData name="Mimo Patra" userId="S::mimo.s.patra@98thpercentile.com::d95f502c-6a79-4e45-8179-891080fcfa86" providerId="AD" clId="Web-{3C67F578-F179-72EC-F9D1-B57E2A965246}"/>
    <pc:docChg chg="modSld">
      <pc:chgData name="Mimo Patra" userId="S::mimo.s.patra@98thpercentile.com::d95f502c-6a79-4e45-8179-891080fcfa86" providerId="AD" clId="Web-{3C67F578-F179-72EC-F9D1-B57E2A965246}" dt="2024-08-20T20:56:45.501" v="2" actId="20577"/>
      <pc:docMkLst>
        <pc:docMk/>
      </pc:docMkLst>
      <pc:sldChg chg="modSp">
        <pc:chgData name="Mimo Patra" userId="S::mimo.s.patra@98thpercentile.com::d95f502c-6a79-4e45-8179-891080fcfa86" providerId="AD" clId="Web-{3C67F578-F179-72EC-F9D1-B57E2A965246}" dt="2024-08-20T20:56:45.501" v="2" actId="20577"/>
        <pc:sldMkLst>
          <pc:docMk/>
          <pc:sldMk cId="0" sldId="256"/>
        </pc:sldMkLst>
        <pc:spChg chg="mod">
          <ac:chgData name="Mimo Patra" userId="S::mimo.s.patra@98thpercentile.com::d95f502c-6a79-4e45-8179-891080fcfa86" providerId="AD" clId="Web-{3C67F578-F179-72EC-F9D1-B57E2A965246}" dt="2024-08-20T20:56:45.501" v="2" actId="20577"/>
          <ac:spMkLst>
            <pc:docMk/>
            <pc:sldMk cId="0" sldId="256"/>
            <ac:spMk id="8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MIMOPATRA/Receipe-Form-Lesson-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0" indent="0">
              <a:buNone/>
            </a:pPr>
            <a:r>
              <a:rPr lang="en-US" dirty="0"/>
              <a:t>        Explain how to add Form tag  to the HTML document.</a:t>
            </a:r>
          </a:p>
          <a:p>
            <a:pPr marL="171450" indent="-171450"/>
            <a:endParaRPr lang="en-US" b="1" dirty="0"/>
          </a:p>
          <a:p>
            <a:pPr marL="0" indent="0">
              <a:buNone/>
            </a:pPr>
            <a:r>
              <a:rPr lang="en-US" b="1" dirty="0"/>
              <a:t>   Teacher Instructions:</a:t>
            </a:r>
            <a:endParaRPr lang="en-US" dirty="0"/>
          </a:p>
          <a:p>
            <a:pPr marL="0" indent="0">
              <a:buNone/>
            </a:pPr>
            <a:r>
              <a:rPr lang="en-US" dirty="0"/>
              <a:t>    Display the screenshot of the HTML code.</a:t>
            </a:r>
          </a:p>
          <a:p>
            <a:pPr marL="158750" indent="0">
              <a:buNone/>
            </a:pPr>
            <a:r>
              <a:rPr lang="en-US" dirty="0"/>
              <a:t> Explain the form element:</a:t>
            </a:r>
          </a:p>
          <a:p>
            <a:pPr marL="158750" indent="0">
              <a:buNone/>
            </a:pPr>
            <a:r>
              <a:rPr lang="en-US" dirty="0"/>
              <a:t>           &lt;form action="#" method="post"&gt;: This &lt;form&gt; element defines the start of the form section in the HTML document.</a:t>
            </a:r>
          </a:p>
          <a:p>
            <a:pPr marL="615950" lvl="1" indent="0">
              <a:buNone/>
            </a:pPr>
            <a:r>
              <a:rPr lang="en-US"/>
              <a:t>action="#": The action attribute specifies where to send the form data when it is submitted. Here, # represents the current page itself.</a:t>
            </a:r>
          </a:p>
          <a:p>
            <a:pPr marL="615950" lvl="1" indent="0">
              <a:buNone/>
            </a:pPr>
            <a:r>
              <a:rPr lang="en-US"/>
              <a:t>method="post": The method attribute specifies how to send the form data to the server. post method sends data in a way that is not visible in the URL.</a:t>
            </a:r>
          </a:p>
          <a:p>
            <a:pPr marL="615950" lvl="1" indent="0">
              <a:buNone/>
            </a:pPr>
            <a:endParaRPr lang="en-US" dirty="0"/>
          </a:p>
          <a:p>
            <a:pPr marL="171450" indent="-171450"/>
            <a:endParaRPr lang="en-US" dirty="0"/>
          </a:p>
          <a:p>
            <a:pPr marL="0" indent="0">
              <a:buNone/>
            </a:pPr>
            <a:br>
              <a:rPr lang="en-US" dirty="0"/>
            </a:br>
            <a:endParaRPr lang="en-US" dirty="0"/>
          </a:p>
        </p:txBody>
      </p:sp>
    </p:spTree>
    <p:extLst>
      <p:ext uri="{BB962C8B-B14F-4D97-AF65-F5344CB8AC3E}">
        <p14:creationId xmlns:p14="http://schemas.microsoft.com/office/powerpoint/2010/main" val="1680818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how to create the label and input.</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0" indent="0">
              <a:buNone/>
            </a:pPr>
            <a:endParaRPr lang="en-US" dirty="0"/>
          </a:p>
          <a:p>
            <a:pPr marL="0" indent="0">
              <a:buNone/>
            </a:pPr>
            <a:r>
              <a:rPr lang="en-US" dirty="0"/>
              <a:t>   </a:t>
            </a:r>
            <a:r>
              <a:rPr lang="en-US" b="1" dirty="0"/>
              <a:t> Explain the Code</a:t>
            </a:r>
          </a:p>
          <a:p>
            <a:pPr marL="0" indent="0">
              <a:buNone/>
            </a:pPr>
            <a:endParaRPr lang="en-US" b="1" dirty="0"/>
          </a:p>
          <a:p>
            <a:pPr marL="171450" indent="-171450"/>
            <a:r>
              <a:rPr lang="en-US"/>
              <a:t>&lt;div class="form-group"&gt;: Groups related form elements for styling.</a:t>
            </a:r>
          </a:p>
          <a:p>
            <a:pPr marL="171450" indent="-171450"/>
            <a:r>
              <a:rPr lang="en-US" dirty="0"/>
              <a:t>&lt;label for="recipe-name"&gt;Recipe Name:&lt;/label&gt;: Provides a label for the input field.</a:t>
            </a:r>
          </a:p>
          <a:p>
            <a:pPr marL="171450" indent="-171450"/>
            <a:r>
              <a:rPr lang="en-US" dirty="0"/>
              <a:t>&lt;input type="text" id="recipe-name" name="recipe-name" required&gt;: Allows users to enter the recipe name. The required attribute ensures this field must be filled out before submitting the form.</a:t>
            </a:r>
          </a:p>
          <a:p>
            <a:pPr marL="0" indent="0">
              <a:buNone/>
            </a:pPr>
            <a:endParaRPr lang="en-US" b="1" dirty="0"/>
          </a:p>
          <a:p>
            <a:pPr marL="171450" indent="-171450"/>
            <a:endParaRPr lang="en-US"/>
          </a:p>
          <a:p>
            <a:pPr>
              <a:buNone/>
            </a:pPr>
            <a:br>
              <a:rPr lang="en-US" dirty="0"/>
            </a:br>
            <a:endParaRPr lang="en-US" dirty="0"/>
          </a:p>
        </p:txBody>
      </p:sp>
    </p:spTree>
    <p:extLst>
      <p:ext uri="{BB962C8B-B14F-4D97-AF65-F5344CB8AC3E}">
        <p14:creationId xmlns:p14="http://schemas.microsoft.com/office/powerpoint/2010/main" val="425013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how to create the first row of data in the table.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text area code:</a:t>
            </a:r>
          </a:p>
          <a:p>
            <a:pPr marL="914400"/>
            <a:r>
              <a:rPr lang="en-US"/>
              <a:t>&lt;</a:t>
            </a:r>
            <a:r>
              <a:rPr lang="en-US" err="1"/>
              <a:t>textarea</a:t>
            </a:r>
            <a:r>
              <a:rPr lang="en-US"/>
              <a:t>&gt; creates a multiline text input field.</a:t>
            </a:r>
          </a:p>
          <a:p>
            <a:pPr lvl="1">
              <a:buChar char="●"/>
            </a:pPr>
            <a:r>
              <a:rPr lang="en-US" dirty="0"/>
              <a:t>id="description" uniquely identifies the </a:t>
            </a:r>
            <a:r>
              <a:rPr lang="en-US" dirty="0" err="1"/>
              <a:t>textarea</a:t>
            </a:r>
            <a:r>
              <a:rPr lang="en-US" dirty="0"/>
              <a:t>.</a:t>
            </a:r>
          </a:p>
          <a:p>
            <a:pPr lvl="1">
              <a:buChar char="●"/>
            </a:pPr>
            <a:r>
              <a:rPr lang="en-US" dirty="0"/>
              <a:t>name="description" provides its name for form submission.</a:t>
            </a:r>
          </a:p>
          <a:p>
            <a:pPr lvl="1">
              <a:buChar char="●"/>
            </a:pPr>
            <a:r>
              <a:rPr lang="en-US" dirty="0"/>
              <a:t>rows="4" sets initial visible lines to 4.</a:t>
            </a:r>
          </a:p>
          <a:p>
            <a:pPr lvl="1">
              <a:buChar char="●"/>
            </a:pPr>
            <a:r>
              <a:rPr lang="en-US" dirty="0"/>
              <a:t>required ensures it must be filled before submission.</a:t>
            </a:r>
          </a:p>
          <a:p>
            <a:pPr marL="1085850" lvl="1" indent="-171450"/>
            <a:endParaRPr lang="en-US" dirty="0"/>
          </a:p>
          <a:p>
            <a:pPr>
              <a:buNone/>
            </a:pPr>
            <a:endParaRPr lang="en-US" dirty="0"/>
          </a:p>
        </p:txBody>
      </p:sp>
    </p:spTree>
    <p:extLst>
      <p:ext uri="{BB962C8B-B14F-4D97-AF65-F5344CB8AC3E}">
        <p14:creationId xmlns:p14="http://schemas.microsoft.com/office/powerpoint/2010/main" val="1523047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Present the following types of HTML input elements to the class</a:t>
            </a:r>
          </a:p>
          <a:p>
            <a:pPr marL="0" indent="0">
              <a:buNone/>
            </a:pPr>
            <a:endParaRPr lang="en-US" b="1" dirty="0"/>
          </a:p>
          <a:p>
            <a:pPr>
              <a:buNone/>
            </a:pPr>
            <a:endParaRPr lang="en-US" dirty="0"/>
          </a:p>
        </p:txBody>
      </p:sp>
    </p:spTree>
    <p:extLst>
      <p:ext uri="{BB962C8B-B14F-4D97-AF65-F5344CB8AC3E}">
        <p14:creationId xmlns:p14="http://schemas.microsoft.com/office/powerpoint/2010/main" val="256279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Present the following types of HTML input elements to the class</a:t>
            </a:r>
          </a:p>
          <a:p>
            <a:pPr marL="0" indent="0">
              <a:buNone/>
            </a:pPr>
            <a:endParaRPr lang="en-US" b="1" dirty="0"/>
          </a:p>
          <a:p>
            <a:pPr>
              <a:buNone/>
            </a:pPr>
            <a:endParaRPr lang="en-US" dirty="0"/>
          </a:p>
        </p:txBody>
      </p:sp>
    </p:spTree>
    <p:extLst>
      <p:ext uri="{BB962C8B-B14F-4D97-AF65-F5344CB8AC3E}">
        <p14:creationId xmlns:p14="http://schemas.microsoft.com/office/powerpoint/2010/main" val="2732918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how to create the label and input.</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0" indent="0">
              <a:buNone/>
            </a:pPr>
            <a:endParaRPr lang="en-US" dirty="0"/>
          </a:p>
          <a:p>
            <a:pPr marL="0" indent="0">
              <a:buNone/>
            </a:pPr>
            <a:r>
              <a:rPr lang="en-US" dirty="0"/>
              <a:t>   </a:t>
            </a:r>
            <a:r>
              <a:rPr lang="en-US" b="1" dirty="0"/>
              <a:t> Explain the Code</a:t>
            </a:r>
          </a:p>
          <a:p>
            <a:pPr marL="0" indent="0">
              <a:buNone/>
            </a:pPr>
            <a:endParaRPr lang="en-US" b="1" dirty="0"/>
          </a:p>
          <a:p>
            <a:r>
              <a:rPr lang="en-US"/>
              <a:t>&lt;input type="radio" id="starter" name="type" value="starter" required&gt;: Radio button for selecting "Starter".</a:t>
            </a:r>
          </a:p>
          <a:p>
            <a:r>
              <a:rPr lang="en-US"/>
              <a:t>id="starter" uniquely identifies this radio button.</a:t>
            </a:r>
          </a:p>
          <a:p>
            <a:r>
              <a:rPr lang="en-US" dirty="0"/>
              <a:t>name="type" groups radio buttons together (useful for selecting only one option).</a:t>
            </a:r>
          </a:p>
          <a:p>
            <a:r>
              <a:rPr lang="en-US" dirty="0"/>
              <a:t>value="starter" provides the value submitted if this option is selected.</a:t>
            </a:r>
          </a:p>
          <a:p>
            <a:r>
              <a:rPr lang="en-US" dirty="0"/>
              <a:t>required attribute ensures that one option must be selected before submitting the form.</a:t>
            </a:r>
          </a:p>
          <a:p>
            <a:pPr marL="171450" indent="-171450"/>
            <a:endParaRPr lang="en-US" dirty="0"/>
          </a:p>
          <a:p>
            <a:pPr marL="171450" indent="-171450"/>
            <a:endParaRPr lang="en-US"/>
          </a:p>
          <a:p>
            <a:pPr>
              <a:buNone/>
            </a:pPr>
            <a:br>
              <a:rPr lang="en-US" dirty="0"/>
            </a:br>
            <a:endParaRPr lang="en-US" dirty="0"/>
          </a:p>
        </p:txBody>
      </p:sp>
    </p:spTree>
    <p:extLst>
      <p:ext uri="{BB962C8B-B14F-4D97-AF65-F5344CB8AC3E}">
        <p14:creationId xmlns:p14="http://schemas.microsoft.com/office/powerpoint/2010/main" val="664932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how to create the label and input.</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0" indent="0">
              <a:buNone/>
            </a:pPr>
            <a:endParaRPr lang="en-US" dirty="0"/>
          </a:p>
          <a:p>
            <a:pPr marL="0" indent="0">
              <a:buNone/>
            </a:pPr>
            <a:r>
              <a:rPr lang="en-US" dirty="0"/>
              <a:t>   </a:t>
            </a:r>
            <a:r>
              <a:rPr lang="en-US" b="1" dirty="0"/>
              <a:t> Explain the Code</a:t>
            </a:r>
          </a:p>
          <a:p>
            <a:pPr marL="0" indent="0">
              <a:buNone/>
            </a:pPr>
            <a:endParaRPr lang="en-US" b="1" dirty="0"/>
          </a:p>
          <a:p>
            <a:r>
              <a:rPr lang="en-US" dirty="0"/>
              <a:t>&lt;input type="checkbox" id="vegan" name="diet" value="vegan"&gt; Vegan: Checkbox for selecting "Vegan".</a:t>
            </a:r>
          </a:p>
          <a:p>
            <a:r>
              <a:rPr lang="en-US" dirty="0"/>
              <a:t>id="vegan" uniquely identifies this checkbox.</a:t>
            </a:r>
          </a:p>
          <a:p>
            <a:r>
              <a:rPr lang="en-US" dirty="0"/>
              <a:t>name="diet" groups checkboxes together (allows selecting multiple options).</a:t>
            </a:r>
          </a:p>
          <a:p>
            <a:r>
              <a:rPr lang="en-US" dirty="0"/>
              <a:t>value="vegan" provides the value submitted if this option is selected.</a:t>
            </a:r>
          </a:p>
          <a:p>
            <a:pPr marL="171450" indent="-171450"/>
            <a:endParaRPr lang="en-US" dirty="0"/>
          </a:p>
          <a:p>
            <a:pPr marL="171450" indent="-171450"/>
            <a:endParaRPr lang="en-US"/>
          </a:p>
          <a:p>
            <a:pPr>
              <a:buNone/>
            </a:pPr>
            <a:br>
              <a:rPr lang="en-US" dirty="0"/>
            </a:br>
            <a:endParaRPr lang="en-US" dirty="0"/>
          </a:p>
        </p:txBody>
      </p:sp>
    </p:spTree>
    <p:extLst>
      <p:ext uri="{BB962C8B-B14F-4D97-AF65-F5344CB8AC3E}">
        <p14:creationId xmlns:p14="http://schemas.microsoft.com/office/powerpoint/2010/main" val="56292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code till now</a:t>
            </a:r>
          </a:p>
          <a:p>
            <a:pPr>
              <a:buNone/>
            </a:pPr>
            <a:r>
              <a:rPr lang="en-US" dirty="0"/>
              <a:t> </a:t>
            </a:r>
          </a:p>
          <a:p>
            <a:pPr>
              <a:buNone/>
            </a:pPr>
            <a:r>
              <a:rPr lang="en-US" b="1" dirty="0"/>
              <a:t>Teacher Instructions:</a:t>
            </a:r>
          </a:p>
          <a:p>
            <a:pPr>
              <a:buNone/>
            </a:pPr>
            <a:r>
              <a:rPr lang="en-US" dirty="0"/>
              <a:t>     Recap the key points.</a:t>
            </a:r>
          </a:p>
          <a:p>
            <a:pPr>
              <a:buNone/>
            </a:pPr>
            <a:r>
              <a:rPr lang="en-US" dirty="0"/>
              <a:t>     Encourage interactive discussion and exploration of form elements like text inputs, checkboxes, and submit buttons.</a:t>
            </a:r>
          </a:p>
        </p:txBody>
      </p:sp>
    </p:spTree>
    <p:extLst>
      <p:ext uri="{BB962C8B-B14F-4D97-AF65-F5344CB8AC3E}">
        <p14:creationId xmlns:p14="http://schemas.microsoft.com/office/powerpoint/2010/main" val="29877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0" indent="0">
              <a:buNone/>
            </a:pPr>
            <a:r>
              <a:rPr lang="en-US" dirty="0"/>
              <a:t>    Explain the CSS code for styling the body of the webpage.</a:t>
            </a:r>
          </a:p>
          <a:p>
            <a:pPr marL="171450" indent="-171450"/>
            <a:endParaRPr lang="en-US" b="1" dirty="0"/>
          </a:p>
          <a:p>
            <a:pPr marL="0" indent="0">
              <a:buNone/>
            </a:pPr>
            <a:r>
              <a:rPr lang="en-US" b="1" dirty="0"/>
              <a:t>   Teacher Instructions:</a:t>
            </a:r>
            <a:endParaRPr lang="en-US" dirty="0"/>
          </a:p>
          <a:p>
            <a:pPr marL="0" indent="0">
              <a:buNone/>
            </a:pPr>
            <a:endParaRPr lang="en-US" b="1" dirty="0"/>
          </a:p>
          <a:p>
            <a:pPr marL="0" indent="0">
              <a:buNone/>
            </a:pPr>
            <a:r>
              <a:rPr lang="en-US" dirty="0"/>
              <a:t>    Display the screenshot of the CSS code.</a:t>
            </a:r>
          </a:p>
          <a:p>
            <a:pPr marL="0" indent="0">
              <a:buNone/>
            </a:pPr>
            <a:r>
              <a:rPr lang="en-US" dirty="0"/>
              <a:t>    Explain the styling for the body:</a:t>
            </a:r>
          </a:p>
          <a:p>
            <a:pPr marL="171450" indent="-171450"/>
            <a:endParaRPr lang="en-US" b="1" dirty="0"/>
          </a:p>
          <a:p>
            <a:pPr marL="171450" indent="-171450"/>
            <a:r>
              <a:rPr lang="en-US" b="1" dirty="0"/>
              <a:t>background:</a:t>
            </a:r>
            <a:r>
              <a:rPr lang="en-US" dirty="0"/>
              <a:t> Sets a fixed background image (kitchen.jpg) centered on the page.</a:t>
            </a:r>
            <a:endParaRPr lang="en-US"/>
          </a:p>
          <a:p>
            <a:pPr marL="171450" indent="-171450"/>
            <a:r>
              <a:rPr lang="en-US" b="1"/>
              <a:t>background-size: cover:</a:t>
            </a:r>
            <a:r>
              <a:rPr lang="en-US"/>
              <a:t> Ensures the background image covers the entire background area.</a:t>
            </a:r>
          </a:p>
          <a:p>
            <a:pPr marL="171450" indent="-171450"/>
            <a:r>
              <a:rPr lang="en-US" b="1" dirty="0"/>
              <a:t>font-family: Arial, sans-serif:</a:t>
            </a:r>
            <a:r>
              <a:rPr lang="en-US" dirty="0"/>
              <a:t> Specifies Arial or sans-serif as the font for text.</a:t>
            </a:r>
          </a:p>
          <a:p>
            <a:pPr marL="171450" indent="-171450"/>
            <a:r>
              <a:rPr lang="en-US" b="1" dirty="0"/>
              <a:t>background-color: #f4f4f9:</a:t>
            </a:r>
            <a:r>
              <a:rPr lang="en-US" dirty="0"/>
              <a:t> Sets a background color (#f4f4f9) as a fallback behind the image.</a:t>
            </a:r>
          </a:p>
          <a:p>
            <a:pPr marL="171450" indent="-171450"/>
            <a:r>
              <a:rPr lang="en-US" b="1" dirty="0"/>
              <a:t>margin: 0:</a:t>
            </a:r>
            <a:r>
              <a:rPr lang="en-US" dirty="0"/>
              <a:t> Removes default margin around the body.</a:t>
            </a:r>
          </a:p>
          <a:p>
            <a:pPr marL="171450" indent="-171450"/>
            <a:r>
              <a:rPr lang="en-US" b="1" dirty="0"/>
              <a:t>padding: 0:</a:t>
            </a:r>
            <a:r>
              <a:rPr lang="en-US" dirty="0"/>
              <a:t> Removes default padding inside the body.</a:t>
            </a:r>
          </a:p>
          <a:p>
            <a:pPr marL="171450" indent="-171450"/>
            <a:r>
              <a:rPr lang="en-US" b="1" dirty="0"/>
              <a:t>display: flex:</a:t>
            </a:r>
            <a:r>
              <a:rPr lang="en-US" dirty="0"/>
              <a:t> Turns the body into a flex container.</a:t>
            </a:r>
          </a:p>
          <a:p>
            <a:pPr marL="171450" indent="-171450"/>
            <a:r>
              <a:rPr lang="en-US" b="1" dirty="0"/>
              <a:t>justify-content: center:</a:t>
            </a:r>
            <a:r>
              <a:rPr lang="en-US" dirty="0"/>
              <a:t> Centers content horizontally.</a:t>
            </a:r>
          </a:p>
          <a:p>
            <a:pPr marL="171450" indent="-171450"/>
            <a:r>
              <a:rPr lang="en-US" b="1" dirty="0"/>
              <a:t>align-items: center:</a:t>
            </a:r>
            <a:r>
              <a:rPr lang="en-US" dirty="0"/>
              <a:t> Centers content vertically.</a:t>
            </a:r>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3366067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CSS code for styling the form container.</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Explain the styling for the Form Container:</a:t>
            </a:r>
          </a:p>
          <a:p>
            <a:pPr lvl="1">
              <a:buChar char="●"/>
            </a:pPr>
            <a:r>
              <a:rPr lang="en-US"/>
              <a:t>background-color: #fff;: Sets the background color to white.</a:t>
            </a:r>
          </a:p>
          <a:p>
            <a:pPr lvl="1">
              <a:buChar char="●"/>
            </a:pPr>
            <a:r>
              <a:rPr lang="en-US" dirty="0"/>
              <a:t>padding: 20px;: Adds 20 pixels of padding inside the container.</a:t>
            </a:r>
          </a:p>
          <a:p>
            <a:pPr lvl="1">
              <a:buChar char="●"/>
            </a:pPr>
            <a:r>
              <a:rPr lang="en-US" dirty="0"/>
              <a:t>border-radius: 8px;: Rounds the corners of the container with an 8-pixel radius.</a:t>
            </a:r>
          </a:p>
          <a:p>
            <a:pPr lvl="1">
              <a:buChar char="●"/>
            </a:pPr>
            <a:r>
              <a:rPr lang="en-US" dirty="0"/>
              <a:t>box-shadow: 0 0 10px </a:t>
            </a:r>
            <a:r>
              <a:rPr lang="en-US" dirty="0" err="1"/>
              <a:t>rgba</a:t>
            </a:r>
            <a:r>
              <a:rPr lang="en-US" dirty="0"/>
              <a:t>(0, 0, 0, 0.1);: Applies a subtle shadow effect around the container for depth.</a:t>
            </a:r>
          </a:p>
          <a:p>
            <a:pPr lvl="1">
              <a:buChar char="●"/>
            </a:pPr>
            <a:r>
              <a:rPr lang="en-US" dirty="0"/>
              <a:t>max-width: 500px;: Sets the maximum width of the container to 500 pixels.</a:t>
            </a:r>
          </a:p>
          <a:p>
            <a:pPr lvl="1">
              <a:buChar char="●"/>
            </a:pPr>
            <a:r>
              <a:rPr lang="en-US" dirty="0"/>
              <a:t>width: 100%;: Ensures the container spans the full width of its parent element.</a:t>
            </a:r>
          </a:p>
          <a:p>
            <a:pPr marL="1085850" lvl="1" indent="-171450"/>
            <a:endParaRPr lang="en-US" dirty="0"/>
          </a:p>
          <a:p>
            <a:pPr>
              <a:buNone/>
            </a:pPr>
            <a:br>
              <a:rPr lang="en-US" dirty="0"/>
            </a:br>
            <a:endParaRPr lang="en-US" dirty="0"/>
          </a:p>
        </p:txBody>
      </p:sp>
    </p:spTree>
    <p:extLst>
      <p:ext uri="{BB962C8B-B14F-4D97-AF65-F5344CB8AC3E}">
        <p14:creationId xmlns:p14="http://schemas.microsoft.com/office/powerpoint/2010/main" val="3781962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Review the previous lesson on HTML tables.</a:t>
            </a:r>
          </a:p>
          <a:p>
            <a:pPr>
              <a:buNone/>
            </a:pPr>
            <a:r>
              <a:rPr lang="en-US" dirty="0"/>
              <a:t> </a:t>
            </a:r>
          </a:p>
          <a:p>
            <a:pPr>
              <a:buNone/>
            </a:pPr>
            <a:r>
              <a:rPr lang="en-US" dirty="0"/>
              <a:t>Introduce the new topic: HTML forms.</a:t>
            </a:r>
          </a:p>
          <a:p>
            <a:pPr>
              <a:buNone/>
            </a:pPr>
            <a:r>
              <a:rPr lang="en-US" dirty="0"/>
              <a:t> </a:t>
            </a:r>
          </a:p>
          <a:p>
            <a:pPr>
              <a:buNone/>
            </a:pPr>
            <a:r>
              <a:rPr lang="en-US" b="1" dirty="0"/>
              <a:t>Teacher Instructions:</a:t>
            </a:r>
          </a:p>
          <a:p>
            <a:pPr>
              <a:buNone/>
            </a:pPr>
            <a:r>
              <a:rPr lang="en-US" dirty="0"/>
              <a:t>     Recap the key points from the last lesson:</a:t>
            </a:r>
          </a:p>
          <a:p>
            <a:pPr>
              <a:buNone/>
            </a:pPr>
            <a:r>
              <a:rPr lang="en-US" dirty="0"/>
              <a:t>         Discuss how HTML tables organize data into rows and columns.</a:t>
            </a:r>
          </a:p>
          <a:p>
            <a:pPr>
              <a:buNone/>
            </a:pPr>
            <a:r>
              <a:rPr lang="en-US" dirty="0"/>
              <a:t> </a:t>
            </a:r>
          </a:p>
          <a:p>
            <a:pPr>
              <a:buNone/>
            </a:pPr>
            <a:r>
              <a:rPr lang="en-US" b="1" dirty="0"/>
              <a:t>Introduce today's topic:</a:t>
            </a:r>
          </a:p>
          <a:p>
            <a:pPr>
              <a:buNone/>
            </a:pPr>
            <a:r>
              <a:rPr lang="en-US" dirty="0"/>
              <a:t>  Explain that today, students will shift their focus to HTML forms.</a:t>
            </a:r>
          </a:p>
          <a:p>
            <a:pPr>
              <a:buNone/>
            </a:pPr>
            <a:r>
              <a:rPr lang="en-US" dirty="0"/>
              <a:t>    Discuss the purpose of HTML forms in collecting and submitting data.</a:t>
            </a:r>
          </a:p>
          <a:p>
            <a:pPr>
              <a:buNone/>
            </a:pPr>
            <a:r>
              <a:rPr lang="en-US" dirty="0"/>
              <a:t> </a:t>
            </a:r>
          </a:p>
          <a:p>
            <a:pPr>
              <a:buNone/>
            </a:pPr>
            <a:r>
              <a:rPr lang="en-US" dirty="0"/>
              <a:t>Encourage interactive discussion and exploration of form elements like text inputs, checkboxes, and submit buttons.</a:t>
            </a:r>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CSS code for styling heading, form group and label.</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0" indent="0">
              <a:buNone/>
            </a:pPr>
            <a:endParaRPr lang="en-US" dirty="0"/>
          </a:p>
          <a:p>
            <a:pPr marL="171450" indent="-171450"/>
            <a:r>
              <a:rPr lang="en-US" dirty="0"/>
              <a:t>Explain the styling for the h1:</a:t>
            </a:r>
          </a:p>
          <a:p>
            <a:pPr marL="0" indent="0">
              <a:buNone/>
            </a:pPr>
            <a:r>
              <a:rPr lang="en-US" dirty="0"/>
              <a:t>               </a:t>
            </a:r>
            <a:r>
              <a:rPr lang="en-US" b="1" dirty="0"/>
              <a:t>h1</a:t>
            </a:r>
            <a:r>
              <a:rPr lang="en-US" dirty="0"/>
              <a:t>: Targets all &lt;h1&gt; elements.</a:t>
            </a:r>
          </a:p>
          <a:p>
            <a:pPr marL="0" indent="0">
              <a:buNone/>
            </a:pPr>
            <a:r>
              <a:rPr lang="en-US" b="1" dirty="0"/>
              <a:t>               margin-bottom: 20px;</a:t>
            </a:r>
            <a:r>
              <a:rPr lang="en-US" dirty="0"/>
              <a:t>: Adds a bottom margin of 20 pixels to create space below the heading.</a:t>
            </a:r>
          </a:p>
          <a:p>
            <a:pPr marL="0" indent="0">
              <a:buNone/>
            </a:pPr>
            <a:r>
              <a:rPr lang="en-US" b="1" dirty="0"/>
              <a:t>               font-size: 24px;</a:t>
            </a:r>
            <a:r>
              <a:rPr lang="en-US" dirty="0"/>
              <a:t>: Sets the font size of the heading to 24 pixels.</a:t>
            </a:r>
          </a:p>
          <a:p>
            <a:pPr marL="0" indent="0">
              <a:buNone/>
            </a:pPr>
            <a:r>
              <a:rPr lang="en-US" b="1" dirty="0"/>
              <a:t>               color: #333;</a:t>
            </a:r>
            <a:r>
              <a:rPr lang="en-US" dirty="0"/>
              <a:t>: Defines the text color as dark gray (#333).</a:t>
            </a:r>
          </a:p>
          <a:p>
            <a:pPr marL="171450" indent="-171450"/>
            <a:r>
              <a:rPr lang="en-US" dirty="0"/>
              <a:t>Explain the styling for the label:</a:t>
            </a:r>
          </a:p>
          <a:p>
            <a:pPr marL="0" indent="0">
              <a:buNone/>
            </a:pPr>
            <a:r>
              <a:rPr lang="en-US" dirty="0"/>
              <a:t>               </a:t>
            </a:r>
            <a:r>
              <a:rPr lang="en-US" b="1" dirty="0"/>
              <a:t>label</a:t>
            </a:r>
            <a:r>
              <a:rPr lang="en-US" dirty="0"/>
              <a:t>: Targets all &lt;label&gt; elements.</a:t>
            </a:r>
          </a:p>
          <a:p>
            <a:pPr marL="0" indent="0">
              <a:buNone/>
            </a:pPr>
            <a:r>
              <a:rPr lang="en-US" b="1" dirty="0"/>
              <a:t>               display: block;</a:t>
            </a:r>
            <a:r>
              <a:rPr lang="en-US" dirty="0"/>
              <a:t>: Makes labels behave like block elements, ensuring they start on a new line.</a:t>
            </a:r>
          </a:p>
          <a:p>
            <a:pPr marL="0" indent="0">
              <a:buNone/>
            </a:pPr>
            <a:r>
              <a:rPr lang="en-US" b="1" dirty="0"/>
              <a:t>               margin-bottom: 5px;</a:t>
            </a:r>
            <a:r>
              <a:rPr lang="en-US" dirty="0"/>
              <a:t>: Adds a bottom margin of 5 pixels to create space below each label.</a:t>
            </a:r>
          </a:p>
          <a:p>
            <a:pPr marL="0" indent="0">
              <a:buNone/>
            </a:pPr>
            <a:r>
              <a:rPr lang="en-US" b="1" dirty="0"/>
              <a:t>               font-weight: bold;</a:t>
            </a:r>
            <a:r>
              <a:rPr lang="en-US" dirty="0"/>
              <a:t>: Makes the label text bold.</a:t>
            </a:r>
          </a:p>
          <a:p>
            <a:pPr marL="0" indent="0">
              <a:buNone/>
            </a:pPr>
            <a:r>
              <a:rPr lang="en-US" b="1" dirty="0"/>
              <a:t>               color: #555;</a:t>
            </a:r>
            <a:r>
              <a:rPr lang="en-US" dirty="0"/>
              <a:t>: Sets the text color of labels to dark gray (#555).</a:t>
            </a:r>
          </a:p>
          <a:p>
            <a:pPr marL="0" indent="0">
              <a:buNone/>
            </a:pPr>
            <a:endParaRPr lang="en-US" dirty="0"/>
          </a:p>
          <a:p>
            <a:pPr marL="0" indent="0">
              <a:buNone/>
            </a:pPr>
            <a:endParaRPr lang="en-US" dirty="0"/>
          </a:p>
          <a:p>
            <a:pPr marL="0" indent="0">
              <a:buNone/>
            </a:pPr>
            <a:r>
              <a:rPr lang="en-US" dirty="0"/>
              <a:t>        </a:t>
            </a:r>
          </a:p>
          <a:p>
            <a:pPr marL="1085850" lvl="1" indent="-171450"/>
            <a:endParaRPr lang="en-US" dirty="0"/>
          </a:p>
          <a:p>
            <a:pPr>
              <a:buNone/>
            </a:pPr>
            <a:endParaRPr lang="en-US" dirty="0"/>
          </a:p>
        </p:txBody>
      </p:sp>
    </p:spTree>
    <p:extLst>
      <p:ext uri="{BB962C8B-B14F-4D97-AF65-F5344CB8AC3E}">
        <p14:creationId xmlns:p14="http://schemas.microsoft.com/office/powerpoint/2010/main" val="3798875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CSS code for styling the table.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Explain the styling for the table:</a:t>
            </a:r>
          </a:p>
          <a:p>
            <a:pPr marL="171450" indent="-171450"/>
            <a:r>
              <a:rPr lang="en-US" b="1" dirty="0"/>
              <a:t>input[type="text"], input[type="number"], input[type="password"], input[type="date"], </a:t>
            </a:r>
            <a:r>
              <a:rPr lang="en-US" b="1" dirty="0" err="1"/>
              <a:t>textarea</a:t>
            </a:r>
            <a:r>
              <a:rPr lang="en-US" dirty="0"/>
              <a:t>: Targets &lt;input&gt; elements of type text, number, password, and date, as well as &lt;</a:t>
            </a:r>
            <a:r>
              <a:rPr lang="en-US" dirty="0" err="1"/>
              <a:t>textarea</a:t>
            </a:r>
            <a:r>
              <a:rPr lang="en-US" dirty="0"/>
              <a:t>&gt; elements.</a:t>
            </a:r>
          </a:p>
          <a:p>
            <a:pPr marL="171450" indent="-171450"/>
            <a:r>
              <a:rPr lang="en-US" b="1"/>
              <a:t>width: 100%;</a:t>
            </a:r>
            <a:r>
              <a:rPr lang="en-US"/>
              <a:t>: Makes the width of these elements 100% of their container.</a:t>
            </a:r>
          </a:p>
          <a:p>
            <a:pPr marL="171450" indent="-171450"/>
            <a:r>
              <a:rPr lang="en-US" b="1" dirty="0"/>
              <a:t>padding: 10px;</a:t>
            </a:r>
            <a:r>
              <a:rPr lang="en-US" dirty="0"/>
              <a:t>: Adds 10 pixels of padding inside the elements.</a:t>
            </a:r>
          </a:p>
          <a:p>
            <a:pPr marL="171450" indent="-171450"/>
            <a:r>
              <a:rPr lang="en-US" b="1" dirty="0"/>
              <a:t>border: 1px solid #ddd;</a:t>
            </a:r>
            <a:r>
              <a:rPr lang="en-US" dirty="0"/>
              <a:t>: Applies a 1-pixel solid border with a light gray (#ddd) color.</a:t>
            </a:r>
          </a:p>
          <a:p>
            <a:pPr marL="171450" indent="-171450"/>
            <a:r>
              <a:rPr lang="en-US" b="1" dirty="0"/>
              <a:t>border-radius: 15px;</a:t>
            </a:r>
            <a:r>
              <a:rPr lang="en-US" dirty="0"/>
              <a:t>: Rounds the corners of the elements with a 15-pixel radius, giving them a slightly rounded appearance.</a:t>
            </a:r>
          </a:p>
          <a:p>
            <a:pPr marL="171450" indent="-171450"/>
            <a:r>
              <a:rPr lang="en-US" b="1" dirty="0"/>
              <a:t>box-sizing: border-box;</a:t>
            </a:r>
            <a:r>
              <a:rPr lang="en-US" dirty="0"/>
              <a:t>: Ensures that padding and border are included in the element's total width and height, preventing unexpected resizing due to padding or borders.</a:t>
            </a:r>
          </a:p>
          <a:p>
            <a:pPr marL="171450" indent="-171450"/>
            <a:r>
              <a:rPr lang="en-US" b="1" dirty="0"/>
              <a:t>font-size: 16px;</a:t>
            </a:r>
            <a:r>
              <a:rPr lang="en-US" dirty="0"/>
              <a:t>: Sets the font size to 16 pixels for consistent text appearance.</a:t>
            </a:r>
          </a:p>
          <a:p>
            <a:pPr marL="171450" indent="-171450"/>
            <a:r>
              <a:rPr lang="en-US" b="1" dirty="0"/>
              <a:t>margin-bottom: 10px;</a:t>
            </a:r>
            <a:r>
              <a:rPr lang="en-US" dirty="0"/>
              <a:t>: Adds a bottom margin of 10 pixels to create space between elements.</a:t>
            </a:r>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292878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CSS code for styling the table cells.</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Explain the styling for Button:</a:t>
            </a:r>
          </a:p>
          <a:p>
            <a:pPr marL="914400"/>
            <a:r>
              <a:rPr lang="en-US" b="1"/>
              <a:t>button</a:t>
            </a:r>
            <a:r>
              <a:rPr lang="en-US"/>
              <a:t>: Targets all &lt;button&gt; elements.</a:t>
            </a:r>
          </a:p>
          <a:p>
            <a:pPr lvl="1">
              <a:buChar char="●"/>
            </a:pPr>
            <a:r>
              <a:rPr lang="en-US" b="1"/>
              <a:t>background-color: #28a745;</a:t>
            </a:r>
            <a:r>
              <a:rPr lang="en-US"/>
              <a:t>: Sets the background color to a green shade (#28a745).</a:t>
            </a:r>
          </a:p>
          <a:p>
            <a:pPr lvl="1">
              <a:buChar char="●"/>
            </a:pPr>
            <a:r>
              <a:rPr lang="en-US" b="1" dirty="0"/>
              <a:t>color: #fff;</a:t>
            </a:r>
            <a:r>
              <a:rPr lang="en-US" dirty="0"/>
              <a:t>: Sets the text color to white.</a:t>
            </a:r>
          </a:p>
          <a:p>
            <a:pPr lvl="1">
              <a:buChar char="●"/>
            </a:pPr>
            <a:r>
              <a:rPr lang="en-US" b="1" dirty="0"/>
              <a:t>padding: 10px 15px;</a:t>
            </a:r>
            <a:r>
              <a:rPr lang="en-US" dirty="0"/>
              <a:t>: Adds 10 pixels of padding on the top and bottom, and 15 pixels on the left and right.</a:t>
            </a:r>
          </a:p>
          <a:p>
            <a:pPr lvl="1">
              <a:buChar char="●"/>
            </a:pPr>
            <a:r>
              <a:rPr lang="en-US" b="1" dirty="0"/>
              <a:t>border: none;</a:t>
            </a:r>
            <a:r>
              <a:rPr lang="en-US" dirty="0"/>
              <a:t>: Removes the default button border.</a:t>
            </a:r>
          </a:p>
          <a:p>
            <a:pPr lvl="1">
              <a:buChar char="●"/>
            </a:pPr>
            <a:r>
              <a:rPr lang="en-US" b="1" dirty="0"/>
              <a:t>border-radius: 4px;</a:t>
            </a:r>
            <a:r>
              <a:rPr lang="en-US" dirty="0"/>
              <a:t>: Rounds the corners of the button with a 4-pixel radius.</a:t>
            </a:r>
          </a:p>
          <a:p>
            <a:pPr lvl="1">
              <a:buChar char="●"/>
            </a:pPr>
            <a:r>
              <a:rPr lang="en-US" b="1" dirty="0"/>
              <a:t>cursor: pointer;</a:t>
            </a:r>
            <a:r>
              <a:rPr lang="en-US" dirty="0"/>
              <a:t>: Changes the mouse cursor to a pointer to indicate the button is clickable.</a:t>
            </a:r>
          </a:p>
          <a:p>
            <a:pPr lvl="1">
              <a:buChar char="●"/>
            </a:pPr>
            <a:r>
              <a:rPr lang="en-US" b="1" dirty="0"/>
              <a:t>font-size: 16px;</a:t>
            </a:r>
            <a:r>
              <a:rPr lang="en-US" dirty="0"/>
              <a:t>: Sets the font size to 16 pixels for the button text.</a:t>
            </a:r>
          </a:p>
          <a:p>
            <a:pPr lvl="1">
              <a:buChar char="●"/>
            </a:pPr>
            <a:r>
              <a:rPr lang="en-US" b="1" dirty="0" err="1"/>
              <a:t>button:hover</a:t>
            </a:r>
            <a:r>
              <a:rPr lang="en-US" dirty="0"/>
              <a:t>: Targets the button when hovered over by the mouse.</a:t>
            </a:r>
          </a:p>
          <a:p>
            <a:pPr lvl="1">
              <a:buChar char="●"/>
            </a:pPr>
            <a:r>
              <a:rPr lang="en-US" b="1" dirty="0"/>
              <a:t>background-color: #218838;</a:t>
            </a:r>
            <a:r>
              <a:rPr lang="en-US" dirty="0"/>
              <a:t>: Changes the background color to a darker shade of green (#218838) when hovered.</a:t>
            </a:r>
          </a:p>
          <a:p>
            <a:pPr marL="1085850" lvl="1" indent="-171450"/>
            <a:endParaRPr lang="en-US" dirty="0"/>
          </a:p>
          <a:p>
            <a:pPr>
              <a:buNone/>
            </a:pPr>
            <a:br>
              <a:rPr lang="en-US" dirty="0"/>
            </a:br>
            <a:endParaRPr lang="en-US" dirty="0"/>
          </a:p>
        </p:txBody>
      </p:sp>
    </p:spTree>
    <p:extLst>
      <p:ext uri="{BB962C8B-B14F-4D97-AF65-F5344CB8AC3E}">
        <p14:creationId xmlns:p14="http://schemas.microsoft.com/office/powerpoint/2010/main" val="1931868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dirty="0"/>
              <a:t>Objective:</a:t>
            </a:r>
            <a:endParaRPr lang="en-US" dirty="0"/>
          </a:p>
          <a:p>
            <a:pPr marL="171450" indent="-171450"/>
            <a:r>
              <a:rPr lang="en-US" dirty="0"/>
              <a:t>Engage students in a hands-on activity to reinforce learning.</a:t>
            </a:r>
          </a:p>
          <a:p>
            <a:pPr marL="171450" indent="-171450"/>
            <a:endParaRPr lang="en-US" b="1" dirty="0"/>
          </a:p>
          <a:p>
            <a:pPr marL="0" indent="0">
              <a:buNone/>
            </a:pPr>
            <a:r>
              <a:rPr lang="en-US" b="1" dirty="0"/>
              <a:t> Teacher Instructions:</a:t>
            </a:r>
            <a:endParaRPr lang="en-US" dirty="0"/>
          </a:p>
          <a:p>
            <a:pPr marL="171450" indent="-171450"/>
            <a:r>
              <a:rPr lang="en-US" dirty="0"/>
              <a:t>Present the student activity task:</a:t>
            </a:r>
          </a:p>
          <a:p>
            <a:pPr marL="1085850" lvl="1" indent="-171450"/>
            <a:r>
              <a:rPr lang="en-US" dirty="0"/>
              <a:t>Adding more input fields and the reset button </a:t>
            </a:r>
          </a:p>
          <a:p>
            <a:pPr marL="171450" indent="-171450"/>
            <a:r>
              <a:rPr lang="en-US" dirty="0"/>
              <a:t>Provide instructions for the activity:</a:t>
            </a:r>
          </a:p>
          <a:p>
            <a:pPr marL="1085850" lvl="1" indent="-171450"/>
            <a:r>
              <a:rPr lang="en-US" dirty="0"/>
              <a:t>Review the existing code and identify where to add new input fields.</a:t>
            </a:r>
          </a:p>
          <a:p>
            <a:pPr marL="1085850" lvl="1" indent="-171450"/>
            <a:r>
              <a:rPr lang="en-US" dirty="0"/>
              <a:t>Adjust CSS properties to enhance the visual design of the webpage.</a:t>
            </a:r>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Explain how to save and share projects on </a:t>
            </a:r>
            <a:r>
              <a:rPr lang="en-US" dirty="0" err="1"/>
              <a:t>Replit</a:t>
            </a:r>
            <a:r>
              <a:rPr lang="en-US" dirty="0"/>
              <a:t>, including the options for collaboration.</a:t>
            </a:r>
          </a:p>
          <a:p>
            <a:pPr marL="285750" indent="-285750">
              <a:buFont typeface="Arial,Sans-Serif"/>
              <a:buChar char="•"/>
            </a:pPr>
            <a:r>
              <a:rPr lang="en-US" dirty="0"/>
              <a:t>Emphasize the importance of sharing projects for feedback and collaboration.</a:t>
            </a:r>
          </a:p>
          <a:p>
            <a:pPr marL="285750" indent="-285750">
              <a:buFont typeface="Arial,Sans-Serif"/>
              <a:buChar char="•"/>
            </a:pPr>
            <a:endParaRPr lang="en-US" dirty="0"/>
          </a:p>
        </p:txBody>
      </p:sp>
    </p:spTree>
    <p:extLst>
      <p:ext uri="{BB962C8B-B14F-4D97-AF65-F5344CB8AC3E}">
        <p14:creationId xmlns:p14="http://schemas.microsoft.com/office/powerpoint/2010/main" val="2137650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D) background-attachment</a:t>
            </a:r>
          </a:p>
        </p:txBody>
      </p:sp>
    </p:spTree>
    <p:extLst>
      <p:ext uri="{BB962C8B-B14F-4D97-AF65-F5344CB8AC3E}">
        <p14:creationId xmlns:p14="http://schemas.microsoft.com/office/powerpoint/2010/main" val="424220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&lt;input type="password"&gt;</a:t>
            </a:r>
          </a:p>
        </p:txBody>
      </p:sp>
    </p:spTree>
    <p:extLst>
      <p:ext uri="{BB962C8B-B14F-4D97-AF65-F5344CB8AC3E}">
        <p14:creationId xmlns:p14="http://schemas.microsoft.com/office/powerpoint/2010/main" val="206479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 </a:t>
            </a:r>
            <a:r>
              <a:rPr lang="en-US"/>
              <a:t>A) font-family: Arial, sans-serif;</a:t>
            </a:r>
            <a:endParaRPr lang="en-US" dirty="0"/>
          </a:p>
        </p:txBody>
      </p:sp>
    </p:spTree>
    <p:extLst>
      <p:ext uri="{BB962C8B-B14F-4D97-AF65-F5344CB8AC3E}">
        <p14:creationId xmlns:p14="http://schemas.microsoft.com/office/powerpoint/2010/main" val="3436130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Review the key points learned in the lesson:</a:t>
            </a:r>
          </a:p>
          <a:p>
            <a:pPr>
              <a:lnSpc>
                <a:spcPct val="80000"/>
              </a:lnSpc>
            </a:pPr>
            <a:endParaRPr lang="en-US" dirty="0"/>
          </a:p>
          <a:p>
            <a:pPr marL="285750" indent="-285750">
              <a:lnSpc>
                <a:spcPct val="80000"/>
              </a:lnSpc>
              <a:buFont typeface="Arial,Sans-Serif" panose="020B0604020202020204"/>
              <a:buChar char="•"/>
            </a:pPr>
            <a:r>
              <a:rPr lang="en-US" b="1"/>
              <a:t>HTML Form Elements</a:t>
            </a:r>
            <a:r>
              <a:rPr lang="en-US"/>
              <a:t>: We explored various HTML form elements such as text inputs, </a:t>
            </a:r>
            <a:r>
              <a:rPr lang="en-US" err="1"/>
              <a:t>textareas</a:t>
            </a:r>
            <a:r>
              <a:rPr lang="en-US"/>
              <a:t>, password inputs, radio buttons, checkboxes, and date inputs.</a:t>
            </a:r>
          </a:p>
          <a:p>
            <a:pPr marL="285750" indent="-285750">
              <a:lnSpc>
                <a:spcPct val="80000"/>
              </a:lnSpc>
              <a:buFont typeface="Arial,Sans-Serif" panose="020B0604020202020204"/>
              <a:buChar char="•"/>
            </a:pPr>
            <a:r>
              <a:rPr lang="en-US" b="1" dirty="0"/>
              <a:t>Form Validation</a:t>
            </a:r>
            <a:r>
              <a:rPr lang="en-US" dirty="0"/>
              <a:t>: Discussed how to use the required attribute to enforce mandatory fields and ensure data integrity before submission.</a:t>
            </a:r>
          </a:p>
          <a:p>
            <a:pPr marL="285750" indent="-285750">
              <a:lnSpc>
                <a:spcPct val="80000"/>
              </a:lnSpc>
              <a:buFont typeface="Arial,Sans-Serif" panose="020B0604020202020204"/>
              <a:buChar char="•"/>
            </a:pPr>
            <a:r>
              <a:rPr lang="en-US" b="1" dirty="0"/>
              <a:t>CSS Styling</a:t>
            </a:r>
            <a:r>
              <a:rPr lang="en-US" dirty="0"/>
              <a:t>: Applied CSS styling to enhance the appearance and usability of our form, including background images, box shadows, padding, and border-radius.</a:t>
            </a:r>
          </a:p>
          <a:p>
            <a:pPr marL="285750" indent="-285750">
              <a:lnSpc>
                <a:spcPct val="80000"/>
              </a:lnSpc>
              <a:buFont typeface="Arial,Sans-Serif" panose="020B0604020202020204"/>
              <a:buChar char="•"/>
            </a:pPr>
            <a:r>
              <a:rPr lang="en-US" b="1" dirty="0"/>
              <a:t>Responsive Design</a:t>
            </a:r>
            <a:r>
              <a:rPr lang="en-US" dirty="0"/>
              <a:t>: Considered the importance of responsive design principles to ensure our form looks good and functions well across different devices and screen sizes.</a:t>
            </a:r>
          </a:p>
          <a:p>
            <a:pPr marL="285750" indent="-285750">
              <a:lnSpc>
                <a:spcPct val="80000"/>
              </a:lnSpc>
              <a:buFont typeface="Arial,Sans-Serif" panose="020B0604020202020204"/>
              <a:buChar char="•"/>
            </a:pPr>
            <a:r>
              <a:rPr lang="en-US" b="1" dirty="0"/>
              <a:t>Submission</a:t>
            </a:r>
            <a:r>
              <a:rPr lang="en-US" dirty="0"/>
              <a:t>: Understood the basics of form submission using the action and method attributes, along with a submit button to collect and process user input.</a:t>
            </a:r>
          </a:p>
          <a:p>
            <a:pPr>
              <a:lnSpc>
                <a:spcPct val="80000"/>
              </a:lnSpc>
            </a:pPr>
            <a:endParaRPr lang="en-US" dirty="0"/>
          </a:p>
          <a:p>
            <a:pPr marL="1085850" lvl="1" indent="-171450"/>
            <a:endParaRPr lang="en-US" dirty="0"/>
          </a:p>
          <a:p>
            <a:pPr>
              <a:buNone/>
            </a:pPr>
            <a:endParaRPr lang="en-US" b="1" dirty="0"/>
          </a:p>
        </p:txBody>
      </p:sp>
    </p:spTree>
    <p:extLst>
      <p:ext uri="{BB962C8B-B14F-4D97-AF65-F5344CB8AC3E}">
        <p14:creationId xmlns:p14="http://schemas.microsoft.com/office/powerpoint/2010/main" val="566457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dirty="0"/>
              <a:t>Review the key points learned in the lesson:</a:t>
            </a:r>
          </a:p>
          <a:p>
            <a:pPr>
              <a:lnSpc>
                <a:spcPct val="80000"/>
              </a:lnSpc>
            </a:pPr>
            <a:endParaRPr lang="en-US" dirty="0"/>
          </a:p>
          <a:p>
            <a:pPr marL="285750" indent="-285750">
              <a:lnSpc>
                <a:spcPct val="80000"/>
              </a:lnSpc>
              <a:buFont typeface="Arial,Sans-Serif" panose="020B0604020202020204"/>
              <a:buChar char="•"/>
            </a:pPr>
            <a:r>
              <a:rPr lang="en-US" b="1"/>
              <a:t>HTML Form Elements</a:t>
            </a:r>
            <a:r>
              <a:rPr lang="en-US"/>
              <a:t>: We explored various HTML form elements such as text inputs, </a:t>
            </a:r>
            <a:r>
              <a:rPr lang="en-US" err="1"/>
              <a:t>textareas</a:t>
            </a:r>
            <a:r>
              <a:rPr lang="en-US"/>
              <a:t>, password inputs, radio buttons, checkboxes, and date inputs.</a:t>
            </a:r>
          </a:p>
          <a:p>
            <a:pPr marL="285750" indent="-285750">
              <a:lnSpc>
                <a:spcPct val="80000"/>
              </a:lnSpc>
              <a:buFont typeface="Arial,Sans-Serif" panose="020B0604020202020204"/>
              <a:buChar char="•"/>
            </a:pPr>
            <a:r>
              <a:rPr lang="en-US" b="1" dirty="0"/>
              <a:t>Form Validation</a:t>
            </a:r>
            <a:r>
              <a:rPr lang="en-US" dirty="0"/>
              <a:t>: Discussed how to use the required attribute to enforce mandatory fields and ensure data integrity before submission.</a:t>
            </a:r>
          </a:p>
          <a:p>
            <a:pPr marL="285750" indent="-285750">
              <a:lnSpc>
                <a:spcPct val="80000"/>
              </a:lnSpc>
              <a:buFont typeface="Arial,Sans-Serif" panose="020B0604020202020204"/>
              <a:buChar char="•"/>
            </a:pPr>
            <a:r>
              <a:rPr lang="en-US" b="1" dirty="0"/>
              <a:t>CSS Styling</a:t>
            </a:r>
            <a:r>
              <a:rPr lang="en-US" dirty="0"/>
              <a:t>: Applied CSS styling to enhance the appearance and usability of our form, including background images, box shadows, padding, and border-radius.</a:t>
            </a:r>
          </a:p>
          <a:p>
            <a:pPr marL="285750" indent="-285750">
              <a:lnSpc>
                <a:spcPct val="80000"/>
              </a:lnSpc>
              <a:buFont typeface="Arial,Sans-Serif" panose="020B0604020202020204"/>
              <a:buChar char="•"/>
            </a:pPr>
            <a:r>
              <a:rPr lang="en-US" b="1" dirty="0"/>
              <a:t>Responsive Design</a:t>
            </a:r>
            <a:r>
              <a:rPr lang="en-US" dirty="0"/>
              <a:t>: Considered the importance of responsive design principles to ensure our form looks good and functions well across different devices and screen sizes.</a:t>
            </a:r>
          </a:p>
          <a:p>
            <a:pPr marL="285750" indent="-285750">
              <a:lnSpc>
                <a:spcPct val="80000"/>
              </a:lnSpc>
              <a:buFont typeface="Arial,Sans-Serif" panose="020B0604020202020204"/>
              <a:buChar char="•"/>
            </a:pPr>
            <a:r>
              <a:rPr lang="en-US" b="1" dirty="0"/>
              <a:t>Submission</a:t>
            </a:r>
            <a:r>
              <a:rPr lang="en-US" dirty="0"/>
              <a:t>: Understood the basics of form submission using the action and method attributes, along with a submit button to collect and process user input.</a:t>
            </a:r>
          </a:p>
          <a:p>
            <a:pPr>
              <a:lnSpc>
                <a:spcPct val="80000"/>
              </a:lnSpc>
            </a:pPr>
            <a:endParaRPr lang="en-US" dirty="0"/>
          </a:p>
          <a:p>
            <a:pPr marL="1085850" lvl="1" indent="-171450"/>
            <a:endParaRPr lang="en-US" dirty="0"/>
          </a:p>
          <a:p>
            <a:pPr>
              <a:buNone/>
            </a:pPr>
            <a:endParaRPr lang="en-US" b="1" dirty="0"/>
          </a:p>
        </p:txBody>
      </p:sp>
    </p:spTree>
    <p:extLst>
      <p:ext uri="{BB962C8B-B14F-4D97-AF65-F5344CB8AC3E}">
        <p14:creationId xmlns:p14="http://schemas.microsoft.com/office/powerpoint/2010/main" val="653515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Answer:</a:t>
            </a:r>
            <a:r>
              <a:rPr lang="en-US" dirty="0"/>
              <a:t> </a:t>
            </a:r>
          </a:p>
          <a:p>
            <a:pPr>
              <a:buNone/>
            </a:pPr>
            <a:endParaRPr lang="en-US" dirty="0"/>
          </a:p>
          <a:p>
            <a:pPr>
              <a:buNone/>
            </a:pPr>
            <a:r>
              <a:rPr lang="en-US" dirty="0"/>
              <a:t>First, Mia places the potato on the first shelf. Then, she places the garlic on the second shelf. Mia takes the potato from the first shelf and temporarily holds it. </a:t>
            </a:r>
          </a:p>
          <a:p>
            <a:pPr>
              <a:buNone/>
            </a:pPr>
            <a:r>
              <a:rPr lang="en-US" dirty="0"/>
              <a:t>She then places the carrot on the first shelf. Finally, she places the potato on the second shelf along with the garlic.</a:t>
            </a:r>
          </a:p>
          <a:p>
            <a:pPr>
              <a:buNone/>
            </a:pPr>
            <a:endParaRPr lang="en-US" b="1" dirty="0"/>
          </a:p>
          <a:p>
            <a:pPr>
              <a:buNone/>
            </a:pPr>
            <a:r>
              <a:rPr lang="en-US" b="1" dirty="0"/>
              <a:t>Objective:</a:t>
            </a:r>
            <a:endParaRPr lang="en-US" dirty="0"/>
          </a:p>
          <a:p>
            <a:pPr>
              <a:buNone/>
            </a:pPr>
            <a:endParaRPr lang="en-US" dirty="0"/>
          </a:p>
          <a:p>
            <a:pPr>
              <a:buNone/>
            </a:pPr>
            <a:r>
              <a:rPr lang="en-US" dirty="0"/>
              <a:t>Engage students with a problem-solving activity.</a:t>
            </a:r>
          </a:p>
          <a:p>
            <a:pPr>
              <a:buNone/>
            </a:pPr>
            <a:endParaRPr lang="en-US" b="1" dirty="0"/>
          </a:p>
          <a:p>
            <a:pPr>
              <a:buNone/>
            </a:pPr>
            <a:r>
              <a:rPr lang="en-US" b="1" dirty="0"/>
              <a:t>Teacher Instructions:</a:t>
            </a:r>
            <a:endParaRPr lang="en-US" dirty="0"/>
          </a:p>
          <a:p>
            <a:pPr>
              <a:buNone/>
            </a:pPr>
            <a:endParaRPr lang="en-US" dirty="0"/>
          </a:p>
          <a:p>
            <a:pPr>
              <a:buNone/>
            </a:pPr>
            <a:r>
              <a:rPr lang="en-US" b="1" dirty="0"/>
              <a:t>Present the riddle:</a:t>
            </a:r>
          </a:p>
          <a:p>
            <a:pPr>
              <a:buNone/>
            </a:pPr>
            <a:endParaRPr lang="en-US" dirty="0"/>
          </a:p>
          <a:p>
            <a:pPr>
              <a:buNone/>
            </a:pPr>
            <a:r>
              <a:rPr lang="en-US" dirty="0"/>
              <a:t>"Mia, a cook in a village, has three ingredients: garlic, potato, and carrot. She has only two shelves and can only place one ingredient on each shelf at a time. If garlic is left alone with potato, it will spoil the potato. </a:t>
            </a:r>
          </a:p>
          <a:p>
            <a:pPr>
              <a:buNone/>
            </a:pPr>
            <a:r>
              <a:rPr lang="en-US" dirty="0"/>
              <a:t>If potato is left alone with carrot, it will sprout and ruin the carrot. How can Mia store all three ingredients without any of them being spoiled or ruined?"</a:t>
            </a:r>
          </a:p>
          <a:p>
            <a:pPr>
              <a:buNone/>
            </a:pPr>
            <a:r>
              <a:rPr lang="en-US" dirty="0"/>
              <a:t>Discuss possible solutions and encourage creative thinking.</a:t>
            </a:r>
          </a:p>
          <a:p>
            <a:pPr marL="0" indent="0">
              <a:buNone/>
            </a:pPr>
            <a:endParaRPr lang="en-US" b="1" dirty="0"/>
          </a:p>
        </p:txBody>
      </p:sp>
    </p:spTree>
    <p:extLst>
      <p:ext uri="{BB962C8B-B14F-4D97-AF65-F5344CB8AC3E}">
        <p14:creationId xmlns:p14="http://schemas.microsoft.com/office/powerpoint/2010/main" val="2188149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r>
              <a:rPr lang="en-US"/>
              <a:t>: Design a form for users to input personal project details, skills, education, and contact information.</a:t>
            </a:r>
          </a:p>
          <a:p>
            <a:pPr>
              <a:buNone/>
            </a:pPr>
            <a:r>
              <a:rPr lang="en-US" b="1" dirty="0"/>
              <a:t>Instructions</a:t>
            </a:r>
            <a:r>
              <a:rPr lang="en-US" dirty="0"/>
              <a:t>: </a:t>
            </a:r>
          </a:p>
          <a:p>
            <a:pPr>
              <a:buNone/>
            </a:pPr>
            <a:r>
              <a:rPr lang="en-US" dirty="0"/>
              <a:t>Use HTML for structuring the form with fields like project titles, descriptions, technologies used, and URLs. Apply CSS for styling with backgrounds, borders, and spacing. Ensure usability on different devices and include validation for required fields.</a:t>
            </a:r>
          </a:p>
          <a:p>
            <a:pPr>
              <a:buNone/>
            </a:pPr>
            <a:endParaRPr lang="en-US" dirty="0"/>
          </a:p>
          <a:p>
            <a:pPr>
              <a:buNone/>
            </a:pPr>
            <a:r>
              <a:rPr lang="en-US" dirty="0"/>
              <a:t>This project builds HTML and CSS skills while creating a professional form for showcasing personal achievements.</a:t>
            </a:r>
          </a:p>
          <a:p>
            <a:pPr>
              <a:buNone/>
            </a:pPr>
            <a:endParaRPr lang="en-US" b="1" dirty="0"/>
          </a:p>
        </p:txBody>
      </p:sp>
    </p:spTree>
    <p:extLst>
      <p:ext uri="{BB962C8B-B14F-4D97-AF65-F5344CB8AC3E}">
        <p14:creationId xmlns:p14="http://schemas.microsoft.com/office/powerpoint/2010/main" val="1410008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p>
          <a:p>
            <a:pPr>
              <a:buNone/>
            </a:pPr>
            <a:r>
              <a:rPr lang="en-US" dirty="0"/>
              <a:t> </a:t>
            </a:r>
          </a:p>
          <a:p>
            <a:pPr>
              <a:buNone/>
            </a:pPr>
            <a:r>
              <a:rPr lang="en-US" dirty="0"/>
              <a:t>Introduce the concept of forms in HTML.</a:t>
            </a:r>
          </a:p>
          <a:p>
            <a:pPr>
              <a:buNone/>
            </a:pPr>
            <a:r>
              <a:rPr lang="en-US" dirty="0"/>
              <a:t> </a:t>
            </a:r>
          </a:p>
          <a:p>
            <a:pPr>
              <a:buNone/>
            </a:pPr>
            <a:r>
              <a:rPr lang="en-US" b="1"/>
              <a:t>Teacher Instructions:</a:t>
            </a:r>
          </a:p>
          <a:p>
            <a:pPr>
              <a:buNone/>
            </a:pPr>
            <a:r>
              <a:rPr lang="en-US" dirty="0"/>
              <a:t> </a:t>
            </a:r>
          </a:p>
          <a:p>
            <a:pPr>
              <a:buNone/>
            </a:pPr>
            <a:r>
              <a:rPr lang="en-US" dirty="0"/>
              <a:t>Show the image attached to the slide.</a:t>
            </a:r>
          </a:p>
          <a:p>
            <a:pPr>
              <a:buNone/>
            </a:pPr>
            <a:r>
              <a:rPr lang="en-US" dirty="0"/>
              <a:t> </a:t>
            </a:r>
          </a:p>
          <a:p>
            <a:pPr>
              <a:buNone/>
            </a:pPr>
            <a:r>
              <a:rPr lang="en-US" dirty="0"/>
              <a:t>Explain the purpose of forms:</a:t>
            </a:r>
          </a:p>
          <a:p>
            <a:pPr>
              <a:buNone/>
            </a:pPr>
            <a:r>
              <a:rPr lang="en-US" dirty="0"/>
              <a:t>- "Forms in HTML allow us to collect information from users and send it to a server for processing."</a:t>
            </a:r>
          </a:p>
          <a:p>
            <a:pPr>
              <a:buNone/>
            </a:pPr>
            <a:r>
              <a:rPr lang="en-US" dirty="0"/>
              <a:t>  </a:t>
            </a:r>
          </a:p>
          <a:p>
            <a:pPr>
              <a:buNone/>
            </a:pPr>
            <a:r>
              <a:rPr lang="en-US" dirty="0"/>
              <a:t>Discuss the versatility of forms:</a:t>
            </a:r>
          </a:p>
          <a:p>
            <a:pPr>
              <a:buNone/>
            </a:pPr>
            <a:r>
              <a:rPr lang="en-US" dirty="0"/>
              <a:t>- Mention that forms can include various elements like text fields, checkboxes, radio buttons, and submit buttons.</a:t>
            </a:r>
          </a:p>
          <a:p>
            <a:pPr>
              <a:buNone/>
            </a:pPr>
            <a:r>
              <a:rPr lang="en-US" dirty="0"/>
              <a:t>- Emphasize how forms enhance interactivity and functionality on websites by facilitating user input and interaction.</a:t>
            </a:r>
          </a:p>
          <a:p>
            <a:pPr>
              <a:buNone/>
            </a:pPr>
            <a:r>
              <a:rPr lang="en-US" dirty="0"/>
              <a:t> </a:t>
            </a:r>
          </a:p>
          <a:p>
            <a:pPr>
              <a:buNone/>
            </a:pPr>
            <a:r>
              <a:rPr lang="en-US" dirty="0"/>
              <a:t>Encourage students to explore different form elements and their uses in real-world scenarios during the lesson.</a:t>
            </a:r>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58750" indent="0">
              <a:buNone/>
            </a:pPr>
            <a:endParaRPr lang="en-US" dirty="0"/>
          </a:p>
          <a:p>
            <a:pPr marL="158750" indent="0">
              <a:buNone/>
            </a:pPr>
            <a:r>
              <a:rPr lang="en-US" dirty="0"/>
              <a:t>Engage students with a practical example of using HTML forms for gathering information.</a:t>
            </a:r>
          </a:p>
          <a:p>
            <a:pPr>
              <a:buNone/>
            </a:pPr>
            <a:endParaRPr lang="en-US" b="1" dirty="0"/>
          </a:p>
          <a:p>
            <a:pPr marL="0" indent="0">
              <a:buNone/>
            </a:pPr>
            <a:r>
              <a:rPr lang="en-US" b="1" dirty="0"/>
              <a:t> Teacher Instructions:</a:t>
            </a:r>
            <a:endParaRPr lang="en-US" dirty="0"/>
          </a:p>
          <a:p>
            <a:pPr marL="158750" indent="0">
              <a:buNone/>
            </a:pPr>
            <a:endParaRPr lang="en-US" b="1" dirty="0"/>
          </a:p>
          <a:p>
            <a:pPr marL="158750" indent="0">
              <a:buNone/>
            </a:pPr>
            <a:r>
              <a:rPr lang="en-US" dirty="0"/>
              <a:t>To save time, Emily could create an online form using HTML. This way, she could send the form to all her family members via email or a messaging app, allowing them to fill it out at their convenience. By using an online form, Emily can gather all the information in one place quickly and efficiently without having to ask each person individually. This method not only saves her time but also ensures that everyone’s preferences are recorded accurately.</a:t>
            </a:r>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basic structure of HTML forms</a:t>
            </a:r>
          </a:p>
          <a:p>
            <a:pPr marL="171450" indent="-171450"/>
            <a:endParaRPr lang="en-US" b="1" dirty="0"/>
          </a:p>
          <a:p>
            <a:pPr marL="0" indent="0">
              <a:buNone/>
            </a:pPr>
            <a:r>
              <a:rPr lang="en-US" b="1" dirty="0"/>
              <a:t> Teacher Instructions:</a:t>
            </a:r>
            <a:endParaRPr lang="en-US" dirty="0"/>
          </a:p>
          <a:p>
            <a:pPr marL="158750" indent="0">
              <a:buNone/>
            </a:pPr>
            <a:r>
              <a:rPr lang="en-US" dirty="0"/>
              <a:t> Show the screenshot of the form syntax.</a:t>
            </a:r>
          </a:p>
          <a:p>
            <a:pPr marL="158750" indent="0">
              <a:buNone/>
            </a:pPr>
            <a:r>
              <a:rPr lang="en-US" dirty="0"/>
              <a:t> Explain the key elements of a form</a:t>
            </a:r>
          </a:p>
          <a:p>
            <a:pPr marL="158750" indent="0">
              <a:buNone/>
            </a:pPr>
            <a:r>
              <a:rPr lang="en-US" dirty="0"/>
              <a:t>       &lt;form&gt;: This tag defines the start of a form.</a:t>
            </a:r>
          </a:p>
          <a:p>
            <a:pPr marL="158750" indent="0">
              <a:buNone/>
            </a:pPr>
            <a:r>
              <a:rPr lang="en-US" dirty="0"/>
              <a:t>       &lt;label&gt;: This tag defines a label for an input field.</a:t>
            </a:r>
          </a:p>
          <a:p>
            <a:pPr marL="158750" indent="0">
              <a:buNone/>
            </a:pPr>
            <a:r>
              <a:rPr lang="en-US" dirty="0"/>
              <a:t>       &lt;input&gt;: This tag defines various types of input fields where users can enter data.</a:t>
            </a:r>
          </a:p>
          <a:p>
            <a:pPr marL="158750" indent="0">
              <a:buNone/>
            </a:pPr>
            <a:r>
              <a:rPr lang="en-US" dirty="0"/>
              <a:t>       &lt;textarea&gt;: This tag defines a multiline text input field.</a:t>
            </a:r>
          </a:p>
          <a:p>
            <a:pPr marL="158750" indent="0">
              <a:buNone/>
            </a:pPr>
            <a:r>
              <a:rPr lang="en-US" dirty="0"/>
              <a:t>       &lt;button&gt;: This tag defines a clickable button within the form.</a:t>
            </a:r>
          </a:p>
          <a:p>
            <a:pPr marL="158750" indent="0">
              <a:buNone/>
            </a:pPr>
            <a:r>
              <a:rPr lang="en-US" dirty="0"/>
              <a:t>       </a:t>
            </a:r>
          </a:p>
          <a:p>
            <a:pPr marL="158750" indent="0">
              <a:buNone/>
            </a:pPr>
            <a:r>
              <a:rPr lang="en-US" dirty="0"/>
              <a:t>Discuss how labels associate text with input fields, input fields capture user data, </a:t>
            </a:r>
            <a:r>
              <a:rPr lang="en-US" dirty="0" err="1"/>
              <a:t>textareas</a:t>
            </a:r>
            <a:r>
              <a:rPr lang="en-US" dirty="0"/>
              <a:t> allow for longer responses, and buttons trigger actions like submitting the form or resetting input fields. Illustrate how these elements work together to create effective forms for user interaction on websites.</a:t>
            </a:r>
            <a:endParaRPr lang="en-US"/>
          </a:p>
          <a:p>
            <a:pPr marL="171450" indent="-171450"/>
            <a:endParaRPr lang="en-US" dirty="0"/>
          </a:p>
          <a:p>
            <a:pPr>
              <a:buNone/>
            </a:pPr>
            <a:endParaRPr lang="en-US" b="1" dirty="0"/>
          </a:p>
        </p:txBody>
      </p:sp>
    </p:spTree>
    <p:extLst>
      <p:ext uri="{BB962C8B-B14F-4D97-AF65-F5344CB8AC3E}">
        <p14:creationId xmlns:p14="http://schemas.microsoft.com/office/powerpoint/2010/main" val="21742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Project Link: </a:t>
            </a:r>
            <a:r>
              <a:rPr lang="en-US" dirty="0">
                <a:hlinkClick r:id="rId3"/>
              </a:rPr>
              <a:t>Receipe Form Lesson 9 - Replit</a:t>
            </a:r>
            <a:endParaRPr lang="en-US"/>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71450" indent="-171450"/>
            <a:r>
              <a:rPr lang="en-US" dirty="0"/>
              <a:t>Show the screenshot of the final project.</a:t>
            </a:r>
          </a:p>
          <a:p>
            <a:pPr marL="171450" indent="-171450"/>
            <a:r>
              <a:rPr lang="en-US" dirty="0"/>
              <a:t>Explain that students will create a similar project.</a:t>
            </a:r>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endParaRPr lang="en-US" b="1" dirty="0"/>
          </a:p>
          <a:p>
            <a:pPr>
              <a:buNone/>
            </a:pPr>
            <a:r>
              <a:rPr lang="en-US" b="1" dirty="0"/>
              <a:t>Objective:</a:t>
            </a:r>
            <a:endParaRPr lang="en-US" dirty="0"/>
          </a:p>
          <a:p>
            <a:pPr marL="171450" indent="-171450"/>
            <a:r>
              <a:rPr lang="en-US"/>
              <a:t>Explain the basic structure of an HTML document.</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a:t>Provide an overview of the basic structure:</a:t>
            </a:r>
          </a:p>
          <a:p>
            <a:pPr marL="1085850" lvl="1" indent="-171450"/>
            <a:r>
              <a:rPr lang="en-US"/>
              <a:t>&lt;!DOCTYPE html&gt;: Specifies HTML5.</a:t>
            </a:r>
          </a:p>
          <a:p>
            <a:pPr marL="1085850" lvl="1" indent="-171450"/>
            <a:r>
              <a:rPr lang="en-US"/>
              <a:t>&lt;html lang="</a:t>
            </a:r>
            <a:r>
              <a:rPr lang="en-US" err="1"/>
              <a:t>en</a:t>
            </a:r>
            <a:r>
              <a:rPr lang="en-US"/>
              <a:t>"&gt;: Starts the HTML document with English language.</a:t>
            </a:r>
          </a:p>
          <a:p>
            <a:pPr marL="1085850" lvl="1" indent="-171450"/>
            <a:r>
              <a:rPr lang="en-US"/>
              <a:t>&lt;head&gt;: Contains meta-information.</a:t>
            </a:r>
          </a:p>
          <a:p>
            <a:pPr marL="1085850" lvl="1" indent="-171450"/>
            <a:r>
              <a:rPr lang="en-US"/>
              <a:t>Various meta tags for character set, viewport, and title.</a:t>
            </a:r>
          </a:p>
          <a:p>
            <a:pPr marL="1085850" lvl="1" indent="-171450"/>
            <a:r>
              <a:rPr lang="en-US"/>
              <a:t>&lt;link&gt;: Links to an external CSS file.</a:t>
            </a:r>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Explain the body of the HTML document.</a:t>
            </a:r>
          </a:p>
          <a:p>
            <a:pPr marL="171450" indent="-171450"/>
            <a:endParaRPr lang="en-US" b="1" dirty="0"/>
          </a:p>
          <a:p>
            <a:pPr marL="0" indent="0">
              <a:buNone/>
            </a:pPr>
            <a:r>
              <a:rPr lang="en-US" b="1" dirty="0"/>
              <a:t> Teacher Instructions:</a:t>
            </a:r>
            <a:endParaRPr lang="en-US" dirty="0"/>
          </a:p>
          <a:p>
            <a:r>
              <a:rPr lang="en-US"/>
              <a:t>It helps to visually organize and style the form elements within a specific section of the webpage.</a:t>
            </a:r>
            <a:endParaRPr lang="en-US" dirty="0"/>
          </a:p>
          <a:p>
            <a:r>
              <a:rPr lang="en-US"/>
              <a:t>By enclosing the form elements within this &lt;div&gt;, we can apply CSS styles or manipulate the form layout more effectively.</a:t>
            </a:r>
          </a:p>
          <a:p>
            <a:pPr marL="171450" indent="-171450"/>
            <a:endParaRPr lang="en-US" dirty="0"/>
          </a:p>
          <a:p>
            <a:pPr marL="0" indent="0">
              <a:buNone/>
            </a:pPr>
            <a:endParaRPr lang="en-US" dirty="0"/>
          </a:p>
        </p:txBody>
      </p:sp>
    </p:spTree>
    <p:extLst>
      <p:ext uri="{BB962C8B-B14F-4D97-AF65-F5344CB8AC3E}">
        <p14:creationId xmlns:p14="http://schemas.microsoft.com/office/powerpoint/2010/main" val="216607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9/23/2024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dirty="0">
                <a:latin typeface="Calibri Light"/>
                <a:cs typeface="Calibri Light"/>
              </a:rPr>
              <a:t>Grade 7&amp;8</a:t>
            </a: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39026" y="171448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Light"/>
              </a:rPr>
              <a:t>Adding Heading and Form Tag</a:t>
            </a:r>
            <a:endParaRPr lang="en-US" sz="2400" b="1" dirty="0">
              <a:latin typeface="Calibri Light"/>
            </a:endParaRPr>
          </a:p>
        </p:txBody>
      </p:sp>
      <p:pic>
        <p:nvPicPr>
          <p:cNvPr id="5" name="Picture 4" descr="A close up of white text&#10;&#10;Description automatically generated">
            <a:extLst>
              <a:ext uri="{FF2B5EF4-FFF2-40B4-BE49-F238E27FC236}">
                <a16:creationId xmlns:a16="http://schemas.microsoft.com/office/drawing/2014/main" id="{B7D88ABA-C88B-4DCD-FC73-7390DD8EF8E0}"/>
              </a:ext>
            </a:extLst>
          </p:cNvPr>
          <p:cNvPicPr>
            <a:picLocks noChangeAspect="1"/>
          </p:cNvPicPr>
          <p:nvPr/>
        </p:nvPicPr>
        <p:blipFill>
          <a:blip r:embed="rId4"/>
          <a:stretch>
            <a:fillRect/>
          </a:stretch>
        </p:blipFill>
        <p:spPr>
          <a:xfrm>
            <a:off x="841938" y="2306957"/>
            <a:ext cx="9835592" cy="1000367"/>
          </a:xfrm>
          <a:prstGeom prst="rect">
            <a:avLst/>
          </a:prstGeom>
        </p:spPr>
      </p:pic>
      <p:sp>
        <p:nvSpPr>
          <p:cNvPr id="7" name="TextBox 6">
            <a:extLst>
              <a:ext uri="{FF2B5EF4-FFF2-40B4-BE49-F238E27FC236}">
                <a16:creationId xmlns:a16="http://schemas.microsoft.com/office/drawing/2014/main" id="{E000BC6F-E83A-A699-12A3-3967ACAEB3F1}"/>
              </a:ext>
            </a:extLst>
          </p:cNvPr>
          <p:cNvSpPr txBox="1"/>
          <p:nvPr/>
        </p:nvSpPr>
        <p:spPr>
          <a:xfrm>
            <a:off x="836938" y="3426149"/>
            <a:ext cx="9827003" cy="3430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dirty="0">
                <a:highlight>
                  <a:srgbClr val="FFFF00"/>
                </a:highlight>
                <a:latin typeface="Consolas"/>
              </a:rPr>
              <a:t>&lt;form action="#" method="post"&gt;</a:t>
            </a:r>
            <a:r>
              <a:rPr lang="en-US" sz="2400" dirty="0"/>
              <a:t>: This </a:t>
            </a:r>
            <a:r>
              <a:rPr lang="en-US" sz="2400" dirty="0">
                <a:latin typeface="Consolas"/>
              </a:rPr>
              <a:t>&lt;form&gt;</a:t>
            </a:r>
            <a:r>
              <a:rPr lang="en-US" sz="2400" dirty="0"/>
              <a:t> element marks the beginning of the form section in the HTML document.</a:t>
            </a:r>
            <a:endParaRPr lang="en-US" dirty="0"/>
          </a:p>
          <a:p>
            <a:pPr marL="285750" indent="-285750">
              <a:buChar char="•"/>
            </a:pPr>
            <a:r>
              <a:rPr lang="en-US" sz="2400" dirty="0">
                <a:highlight>
                  <a:srgbClr val="FFFF00"/>
                </a:highlight>
                <a:latin typeface="Consolas"/>
              </a:rPr>
              <a:t>action="#"</a:t>
            </a:r>
            <a:r>
              <a:rPr lang="en-US" sz="2400" dirty="0"/>
              <a:t>: The </a:t>
            </a:r>
            <a:r>
              <a:rPr lang="en-US" sz="2400" dirty="0">
                <a:latin typeface="Consolas"/>
              </a:rPr>
              <a:t>action</a:t>
            </a:r>
            <a:r>
              <a:rPr lang="en-US" sz="2400" dirty="0"/>
              <a:t> attribute determines where to send the form data upon submission. Here, </a:t>
            </a:r>
            <a:r>
              <a:rPr lang="en-US" sz="2400" dirty="0">
                <a:latin typeface="Consolas"/>
              </a:rPr>
              <a:t>#</a:t>
            </a:r>
            <a:r>
              <a:rPr lang="en-US" sz="2400" dirty="0"/>
              <a:t> indicates that the form data will be processed on the current page itself.</a:t>
            </a:r>
            <a:endParaRPr lang="en-US" dirty="0"/>
          </a:p>
          <a:p>
            <a:pPr marL="285750" indent="-285750">
              <a:buChar char="•"/>
            </a:pPr>
            <a:r>
              <a:rPr lang="en-US" sz="2400" dirty="0">
                <a:highlight>
                  <a:srgbClr val="FFFF00"/>
                </a:highlight>
                <a:latin typeface="Consolas"/>
              </a:rPr>
              <a:t>method="post"</a:t>
            </a:r>
            <a:r>
              <a:rPr lang="en-US" sz="2400" dirty="0"/>
              <a:t>: The </a:t>
            </a:r>
            <a:r>
              <a:rPr lang="en-US" sz="2400" dirty="0">
                <a:latin typeface="Consolas"/>
              </a:rPr>
              <a:t>method</a:t>
            </a:r>
            <a:r>
              <a:rPr lang="en-US" sz="2400" dirty="0"/>
              <a:t> attribute specifies how the form data will be sent to the server. Using </a:t>
            </a:r>
            <a:r>
              <a:rPr lang="en-US" sz="2400" dirty="0">
                <a:latin typeface="Consolas"/>
              </a:rPr>
              <a:t>post</a:t>
            </a:r>
            <a:r>
              <a:rPr lang="en-US" sz="2400" dirty="0"/>
              <a:t> ensures that data is sent in a way that is not visible in the URL.</a:t>
            </a:r>
            <a:endParaRPr lang="en-US" dirty="0"/>
          </a:p>
          <a:p>
            <a:endParaRPr lang="en-US" sz="2400" dirty="0"/>
          </a:p>
        </p:txBody>
      </p:sp>
    </p:spTree>
    <p:extLst>
      <p:ext uri="{BB962C8B-B14F-4D97-AF65-F5344CB8AC3E}">
        <p14:creationId xmlns:p14="http://schemas.microsoft.com/office/powerpoint/2010/main" val="3443008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62068" y="1715240"/>
            <a:ext cx="6437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1 - Table and Header Row</a:t>
            </a:r>
          </a:p>
        </p:txBody>
      </p:sp>
      <p:pic>
        <p:nvPicPr>
          <p:cNvPr id="4" name="Picture 3" descr="A blue background with white text&#10;&#10;Description automatically generated">
            <a:extLst>
              <a:ext uri="{FF2B5EF4-FFF2-40B4-BE49-F238E27FC236}">
                <a16:creationId xmlns:a16="http://schemas.microsoft.com/office/drawing/2014/main" id="{80ABD562-9437-8712-1F8E-CF6BDEFE50AF}"/>
              </a:ext>
            </a:extLst>
          </p:cNvPr>
          <p:cNvPicPr>
            <a:picLocks noChangeAspect="1"/>
          </p:cNvPicPr>
          <p:nvPr/>
        </p:nvPicPr>
        <p:blipFill>
          <a:blip r:embed="rId4"/>
          <a:stretch>
            <a:fillRect/>
          </a:stretch>
        </p:blipFill>
        <p:spPr>
          <a:xfrm>
            <a:off x="932422" y="2310613"/>
            <a:ext cx="10286998" cy="1436105"/>
          </a:xfrm>
          <a:prstGeom prst="rect">
            <a:avLst/>
          </a:prstGeom>
        </p:spPr>
      </p:pic>
      <p:sp>
        <p:nvSpPr>
          <p:cNvPr id="5" name="TextBox 4">
            <a:extLst>
              <a:ext uri="{FF2B5EF4-FFF2-40B4-BE49-F238E27FC236}">
                <a16:creationId xmlns:a16="http://schemas.microsoft.com/office/drawing/2014/main" id="{F06D14A0-CF7D-8F08-8B2B-09BB28B2636D}"/>
              </a:ext>
            </a:extLst>
          </p:cNvPr>
          <p:cNvSpPr txBox="1"/>
          <p:nvPr/>
        </p:nvSpPr>
        <p:spPr>
          <a:xfrm>
            <a:off x="937578" y="4029998"/>
            <a:ext cx="1057462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highlight>
                  <a:srgbClr val="FFFF00"/>
                </a:highlight>
                <a:latin typeface="Consolas"/>
              </a:rPr>
              <a:t>&lt;div class="form-group"&gt;</a:t>
            </a:r>
            <a:r>
              <a:rPr lang="en-US" sz="2400" dirty="0"/>
              <a:t>: Groups form elements for styling.</a:t>
            </a:r>
          </a:p>
          <a:p>
            <a:r>
              <a:rPr lang="en-US" sz="2400" dirty="0">
                <a:highlight>
                  <a:srgbClr val="FFFF00"/>
                </a:highlight>
                <a:latin typeface="Consolas"/>
              </a:rPr>
              <a:t>&lt;label for="recipe-name"&gt;Recipe Name:&lt;/label&gt;</a:t>
            </a:r>
            <a:r>
              <a:rPr lang="en-US" sz="2400" dirty="0"/>
              <a:t>: Labels input field.</a:t>
            </a:r>
            <a:endParaRPr lang="en-US" dirty="0"/>
          </a:p>
          <a:p>
            <a:r>
              <a:rPr lang="en-US" sz="2400" dirty="0">
                <a:highlight>
                  <a:srgbClr val="FFFF00"/>
                </a:highlight>
                <a:latin typeface="Consolas"/>
              </a:rPr>
              <a:t>&lt;input type="text" id="recipe-name" name="recipe-name" required&gt;</a:t>
            </a:r>
            <a:r>
              <a:rPr lang="en-US" sz="2400" dirty="0"/>
              <a:t>: Text input for recipe name.</a:t>
            </a:r>
            <a:endParaRPr lang="en-US" dirty="0"/>
          </a:p>
          <a:p>
            <a:pPr marL="285750" indent="-285750">
              <a:buChar char="•"/>
            </a:pPr>
            <a:endParaRPr lang="en-US" sz="2400" dirty="0"/>
          </a:p>
        </p:txBody>
      </p:sp>
    </p:spTree>
    <p:extLst>
      <p:ext uri="{BB962C8B-B14F-4D97-AF65-F5344CB8AC3E}">
        <p14:creationId xmlns:p14="http://schemas.microsoft.com/office/powerpoint/2010/main" val="339927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550847" y="1714480"/>
            <a:ext cx="56560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Understanding how to create text area</a:t>
            </a:r>
          </a:p>
          <a:p>
            <a:endParaRPr lang="en-US" sz="2400" b="1" dirty="0">
              <a:latin typeface="Calibri Light"/>
            </a:endParaRPr>
          </a:p>
        </p:txBody>
      </p:sp>
      <p:pic>
        <p:nvPicPr>
          <p:cNvPr id="4" name="Picture 3">
            <a:extLst>
              <a:ext uri="{FF2B5EF4-FFF2-40B4-BE49-F238E27FC236}">
                <a16:creationId xmlns:a16="http://schemas.microsoft.com/office/drawing/2014/main" id="{0225DE55-12DD-F030-FF8F-556D7AC59036}"/>
              </a:ext>
            </a:extLst>
          </p:cNvPr>
          <p:cNvPicPr>
            <a:picLocks noChangeAspect="1"/>
          </p:cNvPicPr>
          <p:nvPr/>
        </p:nvPicPr>
        <p:blipFill>
          <a:blip r:embed="rId4"/>
          <a:stretch>
            <a:fillRect/>
          </a:stretch>
        </p:blipFill>
        <p:spPr>
          <a:xfrm>
            <a:off x="543683" y="2421989"/>
            <a:ext cx="11130925" cy="449217"/>
          </a:xfrm>
          <a:prstGeom prst="rect">
            <a:avLst/>
          </a:prstGeom>
        </p:spPr>
      </p:pic>
      <p:sp>
        <p:nvSpPr>
          <p:cNvPr id="2" name="TextBox 1">
            <a:extLst>
              <a:ext uri="{FF2B5EF4-FFF2-40B4-BE49-F238E27FC236}">
                <a16:creationId xmlns:a16="http://schemas.microsoft.com/office/drawing/2014/main" id="{37E26CA0-0D1A-5C27-6E85-1717804D01D1}"/>
              </a:ext>
            </a:extLst>
          </p:cNvPr>
          <p:cNvSpPr txBox="1"/>
          <p:nvPr/>
        </p:nvSpPr>
        <p:spPr>
          <a:xfrm>
            <a:off x="425570" y="3142890"/>
            <a:ext cx="1042071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dirty="0">
                <a:highlight>
                  <a:srgbClr val="FFFF00"/>
                </a:highlight>
                <a:latin typeface="Consolas"/>
              </a:rPr>
              <a:t>&lt;</a:t>
            </a:r>
            <a:r>
              <a:rPr lang="en-US" sz="2400" dirty="0" err="1">
                <a:highlight>
                  <a:srgbClr val="FFFF00"/>
                </a:highlight>
                <a:latin typeface="Consolas"/>
              </a:rPr>
              <a:t>textarea</a:t>
            </a:r>
            <a:r>
              <a:rPr lang="en-US" sz="2400" dirty="0">
                <a:highlight>
                  <a:srgbClr val="FFFF00"/>
                </a:highlight>
                <a:latin typeface="Consolas"/>
              </a:rPr>
              <a:t>&gt;</a:t>
            </a:r>
            <a:r>
              <a:rPr lang="en-US" sz="2400" dirty="0"/>
              <a:t>: This HTML element creates a multiline text input field where users can enter longer text.​</a:t>
            </a:r>
          </a:p>
          <a:p>
            <a:pPr marL="285750" indent="-285750">
              <a:buFont typeface="Arial,Sans-Serif"/>
              <a:buChar char="•"/>
            </a:pPr>
            <a:r>
              <a:rPr lang="en-US" sz="2400" dirty="0">
                <a:highlight>
                  <a:srgbClr val="FFFF00"/>
                </a:highlight>
                <a:latin typeface="Consolas"/>
              </a:rPr>
              <a:t>id="description"</a:t>
            </a:r>
            <a:r>
              <a:rPr lang="en-US" sz="2400" dirty="0"/>
              <a:t>: The </a:t>
            </a:r>
            <a:r>
              <a:rPr lang="en-US" sz="2400" dirty="0">
                <a:latin typeface="Consolas"/>
              </a:rPr>
              <a:t>id</a:t>
            </a:r>
            <a:r>
              <a:rPr lang="en-US" sz="2400" dirty="0"/>
              <a:t> attribute uniquely identifies the </a:t>
            </a:r>
            <a:r>
              <a:rPr lang="en-US" sz="2400" dirty="0" err="1"/>
              <a:t>textarea</a:t>
            </a:r>
            <a:r>
              <a:rPr lang="en-US" sz="2400" dirty="0"/>
              <a:t> element, which can be referenced by labels or scripts.​</a:t>
            </a:r>
          </a:p>
          <a:p>
            <a:pPr marL="285750" indent="-285750">
              <a:buFont typeface="Arial,Sans-Serif"/>
              <a:buChar char="•"/>
            </a:pPr>
            <a:r>
              <a:rPr lang="en-US" sz="2400" dirty="0">
                <a:highlight>
                  <a:srgbClr val="FFFF00"/>
                </a:highlight>
                <a:latin typeface="Consolas"/>
              </a:rPr>
              <a:t>name="description"</a:t>
            </a:r>
            <a:r>
              <a:rPr lang="en-US" sz="2400" dirty="0"/>
              <a:t>: Provides the name of the </a:t>
            </a:r>
            <a:r>
              <a:rPr lang="en-US" sz="2400" dirty="0" err="1"/>
              <a:t>textarea</a:t>
            </a:r>
            <a:r>
              <a:rPr lang="en-US" sz="2400" dirty="0"/>
              <a:t> element, which is used to identify the form data when submitted to a server.​</a:t>
            </a:r>
          </a:p>
          <a:p>
            <a:pPr marL="285750" indent="-285750">
              <a:buFont typeface="Arial,Sans-Serif"/>
              <a:buChar char="•"/>
            </a:pPr>
            <a:r>
              <a:rPr lang="en-US" sz="2400" dirty="0">
                <a:highlight>
                  <a:srgbClr val="FFFF00"/>
                </a:highlight>
                <a:latin typeface="Consolas"/>
              </a:rPr>
              <a:t>rows="4"</a:t>
            </a:r>
            <a:r>
              <a:rPr lang="en-US" sz="2400" dirty="0"/>
              <a:t>: Specifies the visible height of the </a:t>
            </a:r>
            <a:r>
              <a:rPr lang="en-US" sz="2400" dirty="0" err="1"/>
              <a:t>textarea</a:t>
            </a:r>
            <a:r>
              <a:rPr lang="en-US" sz="2400" dirty="0"/>
              <a:t>, sets initial visible lines to 4</a:t>
            </a:r>
          </a:p>
        </p:txBody>
      </p:sp>
    </p:spTree>
    <p:extLst>
      <p:ext uri="{BB962C8B-B14F-4D97-AF65-F5344CB8AC3E}">
        <p14:creationId xmlns:p14="http://schemas.microsoft.com/office/powerpoint/2010/main" val="319930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2127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Understanding Different Types of HTML Input Elements</a:t>
            </a:r>
            <a:endParaRPr lang="en-US" b="1"/>
          </a:p>
        </p:txBody>
      </p:sp>
      <p:sp>
        <p:nvSpPr>
          <p:cNvPr id="2" name="TextBox 1">
            <a:extLst>
              <a:ext uri="{FF2B5EF4-FFF2-40B4-BE49-F238E27FC236}">
                <a16:creationId xmlns:a16="http://schemas.microsoft.com/office/drawing/2014/main" id="{FF0120BB-6F2F-6140-997B-6A7FC020085A}"/>
              </a:ext>
            </a:extLst>
          </p:cNvPr>
          <p:cNvSpPr txBox="1"/>
          <p:nvPr/>
        </p:nvSpPr>
        <p:spPr>
          <a:xfrm>
            <a:off x="723375" y="2864049"/>
            <a:ext cx="1045799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a:highlight>
                  <a:srgbClr val="FFFF00"/>
                </a:highlight>
                <a:latin typeface="Consolas"/>
              </a:rPr>
              <a:t>&lt;input type="text"&gt;</a:t>
            </a:r>
            <a:r>
              <a:rPr lang="en-US" sz="2400"/>
              <a:t>: Creates a single-line text input field for general text input.</a:t>
            </a:r>
            <a:endParaRPr lang="en-US"/>
          </a:p>
          <a:p>
            <a:pPr marL="285750" indent="-285750">
              <a:buChar char="•"/>
            </a:pPr>
            <a:r>
              <a:rPr lang="en-US" sz="2400" dirty="0">
                <a:highlight>
                  <a:srgbClr val="FFFF00"/>
                </a:highlight>
                <a:latin typeface="Consolas"/>
              </a:rPr>
              <a:t>&lt;input type="number"&gt;</a:t>
            </a:r>
            <a:r>
              <a:rPr lang="en-US" sz="2400" dirty="0"/>
              <a:t>: Provides a numeric input field where users can enter numbers. It may include controls for incrementing or decrementing values.</a:t>
            </a:r>
            <a:endParaRPr lang="en-US" dirty="0"/>
          </a:p>
          <a:p>
            <a:pPr marL="285750" indent="-285750">
              <a:buChar char="•"/>
            </a:pPr>
            <a:r>
              <a:rPr lang="en-US" sz="2400" dirty="0">
                <a:highlight>
                  <a:srgbClr val="FFFF00"/>
                </a:highlight>
                <a:latin typeface="Consolas"/>
              </a:rPr>
              <a:t>&lt;input type="password"&gt;</a:t>
            </a:r>
            <a:r>
              <a:rPr lang="en-US" sz="2400" dirty="0"/>
              <a:t>: Masks the input characters for secure entry, commonly used for passwords.</a:t>
            </a:r>
            <a:endParaRPr lang="en-US" dirty="0"/>
          </a:p>
          <a:p>
            <a:endParaRPr lang="en-US" sz="2400" dirty="0">
              <a:latin typeface="Calibri Light"/>
            </a:endParaRPr>
          </a:p>
        </p:txBody>
      </p:sp>
    </p:spTree>
    <p:extLst>
      <p:ext uri="{BB962C8B-B14F-4D97-AF65-F5344CB8AC3E}">
        <p14:creationId xmlns:p14="http://schemas.microsoft.com/office/powerpoint/2010/main" val="205494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2127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Understanding Different Types of HTML Input Elements</a:t>
            </a:r>
            <a:endParaRPr lang="en-US" b="1"/>
          </a:p>
        </p:txBody>
      </p:sp>
      <p:sp>
        <p:nvSpPr>
          <p:cNvPr id="2" name="TextBox 1">
            <a:extLst>
              <a:ext uri="{FF2B5EF4-FFF2-40B4-BE49-F238E27FC236}">
                <a16:creationId xmlns:a16="http://schemas.microsoft.com/office/drawing/2014/main" id="{FF0120BB-6F2F-6140-997B-6A7FC020085A}"/>
              </a:ext>
            </a:extLst>
          </p:cNvPr>
          <p:cNvSpPr txBox="1"/>
          <p:nvPr/>
        </p:nvSpPr>
        <p:spPr>
          <a:xfrm>
            <a:off x="723375" y="2864049"/>
            <a:ext cx="1045799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dirty="0">
                <a:highlight>
                  <a:srgbClr val="FFFF00"/>
                </a:highlight>
                <a:latin typeface="Consolas"/>
              </a:rPr>
              <a:t>&lt;input type="radio"&gt;</a:t>
            </a:r>
            <a:r>
              <a:rPr lang="en-US" sz="2400" dirty="0"/>
              <a:t>: Allows users to select one option from a list of predefined choices. Radio buttons are typically grouped using the </a:t>
            </a:r>
            <a:r>
              <a:rPr lang="en-US" sz="2400" dirty="0">
                <a:latin typeface="Consolas"/>
              </a:rPr>
              <a:t>name</a:t>
            </a:r>
            <a:r>
              <a:rPr lang="en-US" sz="2400" dirty="0"/>
              <a:t> attribute.</a:t>
            </a:r>
            <a:endParaRPr lang="en-US" dirty="0"/>
          </a:p>
          <a:p>
            <a:pPr>
              <a:buChar char="•"/>
            </a:pPr>
            <a:r>
              <a:rPr lang="en-US" sz="2400" dirty="0">
                <a:highlight>
                  <a:srgbClr val="FFFF00"/>
                </a:highlight>
                <a:latin typeface="Consolas"/>
              </a:rPr>
              <a:t>&lt;input type="date"&gt;</a:t>
            </a:r>
            <a:r>
              <a:rPr lang="en-US" sz="2400" dirty="0"/>
              <a:t>: Presents a date picker interface for selecting dates. The format may vary depending on the browser and user locale.</a:t>
            </a:r>
            <a:endParaRPr lang="en-US" dirty="0"/>
          </a:p>
          <a:p>
            <a:pPr>
              <a:buChar char="•"/>
            </a:pPr>
            <a:r>
              <a:rPr lang="en-US" sz="2400" dirty="0">
                <a:highlight>
                  <a:srgbClr val="FFFF00"/>
                </a:highlight>
                <a:latin typeface="Consolas"/>
              </a:rPr>
              <a:t>&lt;input type="checkbox"&gt;</a:t>
            </a:r>
            <a:r>
              <a:rPr lang="en-US" sz="2400" dirty="0"/>
              <a:t>: Displays a checkbox that users can select or deselect independently of other checkboxes. It's used for </a:t>
            </a:r>
            <a:r>
              <a:rPr lang="en-US" sz="2400" err="1"/>
              <a:t>boolean</a:t>
            </a:r>
            <a:r>
              <a:rPr lang="en-US" sz="2400" dirty="0"/>
              <a:t> options.</a:t>
            </a:r>
            <a:endParaRPr lang="en-US" dirty="0"/>
          </a:p>
          <a:p>
            <a:pPr marL="285750" indent="-285750">
              <a:buChar char="•"/>
            </a:pPr>
            <a:endParaRPr lang="en-US" sz="2400" dirty="0"/>
          </a:p>
          <a:p>
            <a:endParaRPr lang="en-US" sz="2400" dirty="0">
              <a:latin typeface="Calibri Light"/>
            </a:endParaRPr>
          </a:p>
        </p:txBody>
      </p:sp>
    </p:spTree>
    <p:extLst>
      <p:ext uri="{BB962C8B-B14F-4D97-AF65-F5344CB8AC3E}">
        <p14:creationId xmlns:p14="http://schemas.microsoft.com/office/powerpoint/2010/main" val="1938401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62068" y="1715240"/>
            <a:ext cx="6437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Radio Button's</a:t>
            </a:r>
          </a:p>
        </p:txBody>
      </p:sp>
      <p:pic>
        <p:nvPicPr>
          <p:cNvPr id="4" name="Picture 3" descr="A blue background with text&#10;&#10;Description automatically generated">
            <a:extLst>
              <a:ext uri="{FF2B5EF4-FFF2-40B4-BE49-F238E27FC236}">
                <a16:creationId xmlns:a16="http://schemas.microsoft.com/office/drawing/2014/main" id="{80ABD562-9437-8712-1F8E-CF6BDEFE50AF}"/>
              </a:ext>
            </a:extLst>
          </p:cNvPr>
          <p:cNvPicPr>
            <a:picLocks noChangeAspect="1"/>
          </p:cNvPicPr>
          <p:nvPr/>
        </p:nvPicPr>
        <p:blipFill>
          <a:blip r:embed="rId4"/>
          <a:stretch>
            <a:fillRect/>
          </a:stretch>
        </p:blipFill>
        <p:spPr>
          <a:xfrm>
            <a:off x="932422" y="2307939"/>
            <a:ext cx="10258244" cy="1355189"/>
          </a:xfrm>
          <a:prstGeom prst="rect">
            <a:avLst/>
          </a:prstGeom>
        </p:spPr>
      </p:pic>
      <p:sp>
        <p:nvSpPr>
          <p:cNvPr id="5" name="TextBox 4">
            <a:extLst>
              <a:ext uri="{FF2B5EF4-FFF2-40B4-BE49-F238E27FC236}">
                <a16:creationId xmlns:a16="http://schemas.microsoft.com/office/drawing/2014/main" id="{F06D14A0-CF7D-8F08-8B2B-09BB28B2636D}"/>
              </a:ext>
            </a:extLst>
          </p:cNvPr>
          <p:cNvSpPr txBox="1"/>
          <p:nvPr/>
        </p:nvSpPr>
        <p:spPr>
          <a:xfrm>
            <a:off x="937578" y="3828715"/>
            <a:ext cx="1007141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highlight>
                  <a:srgbClr val="FFFF00"/>
                </a:highlight>
                <a:latin typeface="Consolas"/>
              </a:rPr>
              <a:t>&lt;input type="radio" id="starter" name="type" value="starter" required&gt;</a:t>
            </a:r>
            <a:r>
              <a:rPr lang="en-US" sz="2400" dirty="0"/>
              <a:t>: Radio button for selecting "Starter".</a:t>
            </a:r>
            <a:endParaRPr lang="en-US" dirty="0"/>
          </a:p>
          <a:p>
            <a:pPr marL="285750" indent="-285750">
              <a:buChar char="•"/>
            </a:pPr>
            <a:r>
              <a:rPr lang="en-US" sz="2400" dirty="0">
                <a:highlight>
                  <a:srgbClr val="FFFF00"/>
                </a:highlight>
                <a:latin typeface="Consolas"/>
              </a:rPr>
              <a:t>id="starter"</a:t>
            </a:r>
            <a:r>
              <a:rPr lang="en-US" sz="2400" dirty="0"/>
              <a:t> uniquely identifies this radio button.</a:t>
            </a:r>
            <a:endParaRPr lang="en-US" dirty="0"/>
          </a:p>
          <a:p>
            <a:pPr marL="285750" indent="-285750">
              <a:buChar char="•"/>
            </a:pPr>
            <a:r>
              <a:rPr lang="en-US" sz="2400" dirty="0">
                <a:highlight>
                  <a:srgbClr val="FFFF00"/>
                </a:highlight>
                <a:latin typeface="Consolas"/>
              </a:rPr>
              <a:t>name="type"</a:t>
            </a:r>
            <a:r>
              <a:rPr lang="en-US" sz="2400" dirty="0"/>
              <a:t> groups radio buttons together (useful for selecting only one option).</a:t>
            </a:r>
            <a:endParaRPr lang="en-US" dirty="0"/>
          </a:p>
          <a:p>
            <a:pPr marL="285750" indent="-285750">
              <a:buChar char="•"/>
            </a:pPr>
            <a:r>
              <a:rPr lang="en-US" sz="2400" dirty="0">
                <a:highlight>
                  <a:srgbClr val="FFFF00"/>
                </a:highlight>
                <a:latin typeface="Consolas"/>
              </a:rPr>
              <a:t>value="starter"</a:t>
            </a:r>
            <a:r>
              <a:rPr lang="en-US" sz="2400" dirty="0"/>
              <a:t> provides the value submitted if this option is selected.</a:t>
            </a:r>
            <a:endParaRPr lang="en-US" dirty="0"/>
          </a:p>
          <a:p>
            <a:endParaRPr lang="en-US" sz="2400" dirty="0"/>
          </a:p>
          <a:p>
            <a:pPr marL="285750" indent="-285750">
              <a:buChar char="•"/>
            </a:pPr>
            <a:endParaRPr lang="en-US" sz="2400" dirty="0"/>
          </a:p>
        </p:txBody>
      </p:sp>
    </p:spTree>
    <p:extLst>
      <p:ext uri="{BB962C8B-B14F-4D97-AF65-F5344CB8AC3E}">
        <p14:creationId xmlns:p14="http://schemas.microsoft.com/office/powerpoint/2010/main" val="377872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62068" y="1715240"/>
            <a:ext cx="6437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 Check Boxes</a:t>
            </a:r>
          </a:p>
        </p:txBody>
      </p:sp>
      <p:pic>
        <p:nvPicPr>
          <p:cNvPr id="4" name="Picture 3" descr="A computer code with text&#10;&#10;Description automatically generated">
            <a:extLst>
              <a:ext uri="{FF2B5EF4-FFF2-40B4-BE49-F238E27FC236}">
                <a16:creationId xmlns:a16="http://schemas.microsoft.com/office/drawing/2014/main" id="{80ABD562-9437-8712-1F8E-CF6BDEFE50AF}"/>
              </a:ext>
            </a:extLst>
          </p:cNvPr>
          <p:cNvPicPr>
            <a:picLocks noChangeAspect="1"/>
          </p:cNvPicPr>
          <p:nvPr/>
        </p:nvPicPr>
        <p:blipFill>
          <a:blip r:embed="rId4"/>
          <a:stretch>
            <a:fillRect/>
          </a:stretch>
        </p:blipFill>
        <p:spPr>
          <a:xfrm>
            <a:off x="1201733" y="2178543"/>
            <a:ext cx="9547094" cy="1527717"/>
          </a:xfrm>
          <a:prstGeom prst="rect">
            <a:avLst/>
          </a:prstGeom>
        </p:spPr>
      </p:pic>
      <p:sp>
        <p:nvSpPr>
          <p:cNvPr id="5" name="TextBox 4">
            <a:extLst>
              <a:ext uri="{FF2B5EF4-FFF2-40B4-BE49-F238E27FC236}">
                <a16:creationId xmlns:a16="http://schemas.microsoft.com/office/drawing/2014/main" id="{F06D14A0-CF7D-8F08-8B2B-09BB28B2636D}"/>
              </a:ext>
            </a:extLst>
          </p:cNvPr>
          <p:cNvSpPr txBox="1"/>
          <p:nvPr/>
        </p:nvSpPr>
        <p:spPr>
          <a:xfrm>
            <a:off x="865692" y="3972489"/>
            <a:ext cx="1014330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400" dirty="0">
                <a:highlight>
                  <a:srgbClr val="FFFF00"/>
                </a:highlight>
                <a:latin typeface="Consolas"/>
              </a:rPr>
              <a:t>id="vegan"</a:t>
            </a:r>
            <a:r>
              <a:rPr lang="en-US" sz="2400" dirty="0"/>
              <a:t> uniquely identifies this checkbox.</a:t>
            </a:r>
            <a:endParaRPr lang="en-US" dirty="0"/>
          </a:p>
          <a:p>
            <a:pPr marL="285750" indent="-285750">
              <a:buChar char="•"/>
            </a:pPr>
            <a:r>
              <a:rPr lang="en-US" sz="2400" dirty="0">
                <a:highlight>
                  <a:srgbClr val="FFFF00"/>
                </a:highlight>
                <a:latin typeface="Consolas"/>
              </a:rPr>
              <a:t>name="diet"</a:t>
            </a:r>
            <a:r>
              <a:rPr lang="en-US" sz="2400" dirty="0"/>
              <a:t> groups checkboxes together (allows selecting multiple options).</a:t>
            </a:r>
            <a:endParaRPr lang="en-US" dirty="0"/>
          </a:p>
          <a:p>
            <a:pPr marL="285750" indent="-285750">
              <a:buChar char="•"/>
            </a:pPr>
            <a:r>
              <a:rPr lang="en-US" sz="2400" dirty="0">
                <a:highlight>
                  <a:srgbClr val="FFFF00"/>
                </a:highlight>
                <a:latin typeface="Consolas"/>
              </a:rPr>
              <a:t>value="vegan"</a:t>
            </a:r>
            <a:r>
              <a:rPr lang="en-US" sz="2400" dirty="0"/>
              <a:t> provides the value submitted if this option is selected.</a:t>
            </a:r>
            <a:endParaRPr lang="en-US" dirty="0"/>
          </a:p>
          <a:p>
            <a:endParaRPr lang="en-US" sz="2400" dirty="0"/>
          </a:p>
          <a:p>
            <a:endParaRPr lang="en-US" sz="2400" dirty="0"/>
          </a:p>
          <a:p>
            <a:pPr marL="285750" indent="-285750">
              <a:buChar char="•"/>
            </a:pPr>
            <a:endParaRPr lang="en-US" sz="2400" dirty="0"/>
          </a:p>
        </p:txBody>
      </p:sp>
    </p:spTree>
    <p:extLst>
      <p:ext uri="{BB962C8B-B14F-4D97-AF65-F5344CB8AC3E}">
        <p14:creationId xmlns:p14="http://schemas.microsoft.com/office/powerpoint/2010/main" val="160102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42036" y="2931197"/>
            <a:ext cx="507760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Html Structure Done</a:t>
            </a:r>
          </a:p>
          <a:p>
            <a:r>
              <a:rPr lang="en-US" sz="4000" b="1" dirty="0">
                <a:latin typeface="Calibri"/>
              </a:rPr>
              <a:t>Let's Style it Now</a:t>
            </a:r>
          </a:p>
        </p:txBody>
      </p:sp>
      <p:pic>
        <p:nvPicPr>
          <p:cNvPr id="2" name="Picture 1" descr="A screenshot of a recipe form&#10;&#10;Description automatically generated">
            <a:extLst>
              <a:ext uri="{FF2B5EF4-FFF2-40B4-BE49-F238E27FC236}">
                <a16:creationId xmlns:a16="http://schemas.microsoft.com/office/drawing/2014/main" id="{25D3CB1A-66F4-6C11-25C9-AD99FB309B96}"/>
              </a:ext>
            </a:extLst>
          </p:cNvPr>
          <p:cNvPicPr>
            <a:picLocks noChangeAspect="1"/>
          </p:cNvPicPr>
          <p:nvPr/>
        </p:nvPicPr>
        <p:blipFill>
          <a:blip r:embed="rId4"/>
          <a:stretch>
            <a:fillRect/>
          </a:stretch>
        </p:blipFill>
        <p:spPr>
          <a:xfrm>
            <a:off x="5016522" y="710242"/>
            <a:ext cx="5397161" cy="5751932"/>
          </a:xfrm>
          <a:prstGeom prst="rect">
            <a:avLst/>
          </a:prstGeom>
        </p:spPr>
      </p:pic>
    </p:spTree>
    <p:extLst>
      <p:ext uri="{BB962C8B-B14F-4D97-AF65-F5344CB8AC3E}">
        <p14:creationId xmlns:p14="http://schemas.microsoft.com/office/powerpoint/2010/main" val="2791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2042928"/>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Body</a:t>
            </a:r>
          </a:p>
        </p:txBody>
      </p:sp>
      <p:sp>
        <p:nvSpPr>
          <p:cNvPr id="2" name="TextBox 7">
            <a:extLst>
              <a:ext uri="{FF2B5EF4-FFF2-40B4-BE49-F238E27FC236}">
                <a16:creationId xmlns:a16="http://schemas.microsoft.com/office/drawing/2014/main" id="{2F047E95-4208-A221-5E76-3E4AA81CDE3D}"/>
              </a:ext>
            </a:extLst>
          </p:cNvPr>
          <p:cNvSpPr txBox="1"/>
          <p:nvPr/>
        </p:nvSpPr>
        <p:spPr>
          <a:xfrm>
            <a:off x="723375" y="1484566"/>
            <a:ext cx="83493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highlight>
                  <a:srgbClr val="FFFF00"/>
                </a:highlight>
                <a:latin typeface="Calibri Light"/>
              </a:rPr>
              <a:t>CSS Code Explanation</a:t>
            </a:r>
          </a:p>
        </p:txBody>
      </p:sp>
      <p:pic>
        <p:nvPicPr>
          <p:cNvPr id="5" name="Picture 4" descr="A computer screen shot of a code&#10;&#10;Description automatically generated">
            <a:extLst>
              <a:ext uri="{FF2B5EF4-FFF2-40B4-BE49-F238E27FC236}">
                <a16:creationId xmlns:a16="http://schemas.microsoft.com/office/drawing/2014/main" id="{8A0E7A2C-3F9B-4D6A-21A5-8DF4A78473B7}"/>
              </a:ext>
            </a:extLst>
          </p:cNvPr>
          <p:cNvPicPr>
            <a:picLocks noChangeAspect="1"/>
          </p:cNvPicPr>
          <p:nvPr/>
        </p:nvPicPr>
        <p:blipFill>
          <a:blip r:embed="rId4"/>
          <a:stretch>
            <a:fillRect/>
          </a:stretch>
        </p:blipFill>
        <p:spPr>
          <a:xfrm>
            <a:off x="717446" y="2843329"/>
            <a:ext cx="9503797" cy="3248822"/>
          </a:xfrm>
          <a:prstGeom prst="rect">
            <a:avLst/>
          </a:prstGeom>
        </p:spPr>
      </p:pic>
    </p:spTree>
    <p:extLst>
      <p:ext uri="{BB962C8B-B14F-4D97-AF65-F5344CB8AC3E}">
        <p14:creationId xmlns:p14="http://schemas.microsoft.com/office/powerpoint/2010/main" val="2231001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Form Container</a:t>
            </a:r>
          </a:p>
        </p:txBody>
      </p:sp>
      <p:pic>
        <p:nvPicPr>
          <p:cNvPr id="2" name="Picture 1" descr="A computer code with numbers and symbols&#10;&#10;Description automatically generated">
            <a:extLst>
              <a:ext uri="{FF2B5EF4-FFF2-40B4-BE49-F238E27FC236}">
                <a16:creationId xmlns:a16="http://schemas.microsoft.com/office/drawing/2014/main" id="{D960B1FF-8703-F0CD-64AD-F2A9E4C3B8C5}"/>
              </a:ext>
            </a:extLst>
          </p:cNvPr>
          <p:cNvPicPr>
            <a:picLocks noChangeAspect="1"/>
          </p:cNvPicPr>
          <p:nvPr/>
        </p:nvPicPr>
        <p:blipFill>
          <a:blip r:embed="rId4"/>
          <a:stretch>
            <a:fillRect/>
          </a:stretch>
        </p:blipFill>
        <p:spPr>
          <a:xfrm>
            <a:off x="729353" y="2405063"/>
            <a:ext cx="8999467" cy="2931353"/>
          </a:xfrm>
          <a:prstGeom prst="rect">
            <a:avLst/>
          </a:prstGeom>
        </p:spPr>
      </p:pic>
    </p:spTree>
    <p:extLst>
      <p:ext uri="{BB962C8B-B14F-4D97-AF65-F5344CB8AC3E}">
        <p14:creationId xmlns:p14="http://schemas.microsoft.com/office/powerpoint/2010/main" val="3537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311774"/>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heading form-group and label</a:t>
            </a:r>
          </a:p>
        </p:txBody>
      </p:sp>
      <p:pic>
        <p:nvPicPr>
          <p:cNvPr id="2" name="Picture 1" descr="A screenshot of a computer code&#10;&#10;Description automatically generated">
            <a:extLst>
              <a:ext uri="{FF2B5EF4-FFF2-40B4-BE49-F238E27FC236}">
                <a16:creationId xmlns:a16="http://schemas.microsoft.com/office/drawing/2014/main" id="{B0736BD4-CF60-F903-C40F-F70B164240E6}"/>
              </a:ext>
            </a:extLst>
          </p:cNvPr>
          <p:cNvPicPr>
            <a:picLocks noChangeAspect="1"/>
          </p:cNvPicPr>
          <p:nvPr/>
        </p:nvPicPr>
        <p:blipFill>
          <a:blip r:embed="rId4"/>
          <a:stretch>
            <a:fillRect/>
          </a:stretch>
        </p:blipFill>
        <p:spPr>
          <a:xfrm>
            <a:off x="720083" y="2006620"/>
            <a:ext cx="4325413" cy="4455224"/>
          </a:xfrm>
          <a:prstGeom prst="rect">
            <a:avLst/>
          </a:prstGeom>
        </p:spPr>
      </p:pic>
      <p:sp>
        <p:nvSpPr>
          <p:cNvPr id="4" name="TextBox 3">
            <a:extLst>
              <a:ext uri="{FF2B5EF4-FFF2-40B4-BE49-F238E27FC236}">
                <a16:creationId xmlns:a16="http://schemas.microsoft.com/office/drawing/2014/main" id="{7095B04E-4D08-DB22-148B-7A8CFA476C3E}"/>
              </a:ext>
            </a:extLst>
          </p:cNvPr>
          <p:cNvSpPr txBox="1"/>
          <p:nvPr/>
        </p:nvSpPr>
        <p:spPr>
          <a:xfrm>
            <a:off x="5703983" y="2349861"/>
            <a:ext cx="595292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onsolas"/>
              </a:rPr>
              <a:t>h1</a:t>
            </a:r>
            <a:r>
              <a:rPr lang="en-US" sz="2400" dirty="0"/>
              <a:t>: Sets margin below (</a:t>
            </a:r>
            <a:r>
              <a:rPr lang="en-US" sz="2400" dirty="0">
                <a:latin typeface="Consolas"/>
              </a:rPr>
              <a:t>20px</a:t>
            </a:r>
            <a:r>
              <a:rPr lang="en-US" sz="2400" dirty="0"/>
              <a:t>), font size (</a:t>
            </a:r>
            <a:r>
              <a:rPr lang="en-US" sz="2400" dirty="0">
                <a:latin typeface="Consolas"/>
              </a:rPr>
              <a:t>24px</a:t>
            </a:r>
            <a:r>
              <a:rPr lang="en-US" sz="2400" dirty="0"/>
              <a:t>), and color (</a:t>
            </a:r>
            <a:r>
              <a:rPr lang="en-US" sz="2400" dirty="0">
                <a:latin typeface="Consolas"/>
              </a:rPr>
              <a:t>#333</a:t>
            </a:r>
            <a:r>
              <a:rPr lang="en-US" sz="2400" dirty="0"/>
              <a:t>).</a:t>
            </a:r>
          </a:p>
          <a:p>
            <a:endParaRPr lang="en-US" sz="2400" dirty="0"/>
          </a:p>
          <a:p>
            <a:r>
              <a:rPr lang="en-US" sz="2400" b="1" dirty="0">
                <a:latin typeface="Consolas"/>
              </a:rPr>
              <a:t>.form-group</a:t>
            </a:r>
            <a:r>
              <a:rPr lang="en-US" sz="2400" dirty="0"/>
              <a:t>: Sets bottom margin to </a:t>
            </a:r>
            <a:r>
              <a:rPr lang="en-US" sz="2400" dirty="0">
                <a:latin typeface="Consolas"/>
              </a:rPr>
              <a:t>15px</a:t>
            </a:r>
            <a:r>
              <a:rPr lang="en-US" sz="2400" dirty="0"/>
              <a:t>.</a:t>
            </a:r>
          </a:p>
          <a:p>
            <a:endParaRPr lang="en-US" sz="2400" dirty="0"/>
          </a:p>
          <a:p>
            <a:r>
              <a:rPr lang="en-US" sz="2400" b="1" dirty="0">
                <a:latin typeface="Consolas"/>
              </a:rPr>
              <a:t>label</a:t>
            </a:r>
            <a:r>
              <a:rPr lang="en-US" sz="2400" dirty="0"/>
              <a:t>: Blocks are displayed, with bottom margin set to </a:t>
            </a:r>
            <a:r>
              <a:rPr lang="en-US" sz="2400" dirty="0">
                <a:latin typeface="Consolas"/>
              </a:rPr>
              <a:t>5px</a:t>
            </a:r>
            <a:endParaRPr lang="en-US" dirty="0"/>
          </a:p>
        </p:txBody>
      </p:sp>
    </p:spTree>
    <p:extLst>
      <p:ext uri="{BB962C8B-B14F-4D97-AF65-F5344CB8AC3E}">
        <p14:creationId xmlns:p14="http://schemas.microsoft.com/office/powerpoint/2010/main" val="2081154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input</a:t>
            </a:r>
            <a:endParaRPr lang="en-US" sz="2400" b="1" dirty="0" err="1">
              <a:latin typeface="Calibri Light"/>
            </a:endParaRPr>
          </a:p>
        </p:txBody>
      </p:sp>
      <p:pic>
        <p:nvPicPr>
          <p:cNvPr id="4" name="Picture 3" descr="A screen shot of a computer code&#10;&#10;Description automatically generated">
            <a:extLst>
              <a:ext uri="{FF2B5EF4-FFF2-40B4-BE49-F238E27FC236}">
                <a16:creationId xmlns:a16="http://schemas.microsoft.com/office/drawing/2014/main" id="{719D99D1-4116-0AF5-E2D9-E941E8B790FA}"/>
              </a:ext>
            </a:extLst>
          </p:cNvPr>
          <p:cNvPicPr>
            <a:picLocks noChangeAspect="1"/>
          </p:cNvPicPr>
          <p:nvPr/>
        </p:nvPicPr>
        <p:blipFill>
          <a:blip r:embed="rId4"/>
          <a:stretch>
            <a:fillRect/>
          </a:stretch>
        </p:blipFill>
        <p:spPr>
          <a:xfrm>
            <a:off x="2064012" y="2149580"/>
            <a:ext cx="7365401" cy="4172357"/>
          </a:xfrm>
          <a:prstGeom prst="rect">
            <a:avLst/>
          </a:prstGeom>
        </p:spPr>
      </p:pic>
    </p:spTree>
    <p:extLst>
      <p:ext uri="{BB962C8B-B14F-4D97-AF65-F5344CB8AC3E}">
        <p14:creationId xmlns:p14="http://schemas.microsoft.com/office/powerpoint/2010/main" val="907473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Button and hover effect</a:t>
            </a:r>
          </a:p>
        </p:txBody>
      </p:sp>
      <p:pic>
        <p:nvPicPr>
          <p:cNvPr id="2" name="Picture 1" descr="A screen shot of a computer code&#10;&#10;Description automatically generated">
            <a:extLst>
              <a:ext uri="{FF2B5EF4-FFF2-40B4-BE49-F238E27FC236}">
                <a16:creationId xmlns:a16="http://schemas.microsoft.com/office/drawing/2014/main" id="{01C839AE-241E-362E-5ACA-4C9E24E7DB90}"/>
              </a:ext>
            </a:extLst>
          </p:cNvPr>
          <p:cNvPicPr>
            <a:picLocks noChangeAspect="1"/>
          </p:cNvPicPr>
          <p:nvPr/>
        </p:nvPicPr>
        <p:blipFill>
          <a:blip r:embed="rId4"/>
          <a:stretch>
            <a:fillRect/>
          </a:stretch>
        </p:blipFill>
        <p:spPr>
          <a:xfrm>
            <a:off x="727955" y="2125156"/>
            <a:ext cx="4680822" cy="4196140"/>
          </a:xfrm>
          <a:prstGeom prst="rect">
            <a:avLst/>
          </a:prstGeom>
        </p:spPr>
      </p:pic>
      <p:sp>
        <p:nvSpPr>
          <p:cNvPr id="4" name="TextBox 3">
            <a:extLst>
              <a:ext uri="{FF2B5EF4-FFF2-40B4-BE49-F238E27FC236}">
                <a16:creationId xmlns:a16="http://schemas.microsoft.com/office/drawing/2014/main" id="{430C21EC-78AE-80ED-C372-4D19F013BDF9}"/>
              </a:ext>
            </a:extLst>
          </p:cNvPr>
          <p:cNvSpPr txBox="1"/>
          <p:nvPr/>
        </p:nvSpPr>
        <p:spPr>
          <a:xfrm>
            <a:off x="6218176" y="2692981"/>
            <a:ext cx="56365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
              <a:buChar char="•"/>
            </a:pPr>
            <a:r>
              <a:rPr lang="en-US" sz="2400" dirty="0"/>
              <a:t>Styles the button with green background, white text, padding, border radius, and cursor pointer.</a:t>
            </a:r>
          </a:p>
          <a:p>
            <a:pPr algn="just"/>
            <a:endParaRPr lang="en-US" sz="2400" dirty="0"/>
          </a:p>
          <a:p>
            <a:pPr algn="just">
              <a:buFont typeface=""/>
              <a:buChar char="•"/>
            </a:pPr>
            <a:r>
              <a:rPr lang="en-US" sz="2400" dirty="0"/>
              <a:t>On hover, darkens the background color for visual feedback</a:t>
            </a:r>
          </a:p>
        </p:txBody>
      </p:sp>
    </p:spTree>
    <p:extLst>
      <p:ext uri="{BB962C8B-B14F-4D97-AF65-F5344CB8AC3E}">
        <p14:creationId xmlns:p14="http://schemas.microsoft.com/office/powerpoint/2010/main" val="9928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762000" y="1138036"/>
            <a:ext cx="4085665" cy="1402470"/>
          </a:xfrm>
        </p:spPr>
        <p:txBody>
          <a:bodyPr vert="horz" lIns="91440" tIns="45720" rIns="91440" bIns="45720" rtlCol="0" anchor="t">
            <a:normAutofit/>
          </a:bodyPr>
          <a:lstStyle/>
          <a:p>
            <a:pPr>
              <a:lnSpc>
                <a:spcPct val="90000"/>
              </a:lnSpc>
              <a:spcBef>
                <a:spcPct val="0"/>
              </a:spcBef>
            </a:pPr>
            <a:r>
              <a:rPr lang="en-US" sz="3200" b="1" kern="1200">
                <a:solidFill>
                  <a:schemeClr val="tx1"/>
                </a:solidFill>
                <a:latin typeface="+mj-lt"/>
                <a:ea typeface="+mj-ea"/>
                <a:cs typeface="+mj-cs"/>
              </a:rPr>
              <a:t>Now it's your turn!</a:t>
            </a:r>
          </a:p>
        </p:txBody>
      </p:sp>
      <p:cxnSp>
        <p:nvCxnSpPr>
          <p:cNvPr id="15" name="Straight Connector 1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049A39-08E7-D692-5B3C-4FA57D4BC7DF}"/>
              </a:ext>
            </a:extLst>
          </p:cNvPr>
          <p:cNvSpPr txBox="1"/>
          <p:nvPr/>
        </p:nvSpPr>
        <p:spPr>
          <a:xfrm>
            <a:off x="762000" y="2043177"/>
            <a:ext cx="5808447" cy="40550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Task: </a:t>
            </a:r>
            <a:endParaRPr lang="en-US" sz="2000" kern="1200">
              <a:solidFill>
                <a:schemeClr val="tx1"/>
              </a:solidFill>
              <a:latin typeface="+mn-lt"/>
              <a:ea typeface="+mn-ea"/>
              <a:cs typeface="Calibri"/>
            </a:endParaRPr>
          </a:p>
          <a:p>
            <a:pPr marL="457200" indent="-228600">
              <a:lnSpc>
                <a:spcPct val="90000"/>
              </a:lnSpc>
              <a:spcAft>
                <a:spcPts val="600"/>
              </a:spcAft>
              <a:buFont typeface="Arial" panose="020B0604020202020204" pitchFamily="34" charset="0"/>
              <a:buChar char="•"/>
            </a:pPr>
            <a:r>
              <a:rPr lang="en-US" sz="2000" kern="1200" dirty="0">
                <a:solidFill>
                  <a:schemeClr val="tx1"/>
                </a:solidFill>
                <a:latin typeface="+mn-lt"/>
                <a:ea typeface="+mn-ea"/>
                <a:cs typeface="+mn-cs"/>
              </a:rPr>
              <a:t>Add a "Reset" button to clear all form fields if the user decides to start over.</a:t>
            </a:r>
            <a:endParaRPr lang="en-US" sz="2000" kern="1200">
              <a:solidFill>
                <a:schemeClr val="tx1"/>
              </a:solidFill>
              <a:latin typeface="+mn-lt"/>
              <a:ea typeface="+mn-ea"/>
              <a:cs typeface="Calibri"/>
            </a:endParaRPr>
          </a:p>
          <a:p>
            <a:pPr marL="457200" indent="-228600">
              <a:lnSpc>
                <a:spcPct val="90000"/>
              </a:lnSpc>
              <a:spcAft>
                <a:spcPts val="600"/>
              </a:spcAft>
              <a:buFont typeface="Arial" panose="020B0604020202020204" pitchFamily="34" charset="0"/>
              <a:buChar char="•"/>
            </a:pPr>
            <a:r>
              <a:rPr lang="en-US" sz="2000" kern="1200" dirty="0">
                <a:solidFill>
                  <a:schemeClr val="tx1"/>
                </a:solidFill>
                <a:latin typeface="+mn-lt"/>
                <a:ea typeface="+mn-ea"/>
                <a:cs typeface="+mn-cs"/>
              </a:rPr>
              <a:t>Consider adding more specific fields such as difficulty level, cost estimation, allergen information, or a field for optional notes.</a:t>
            </a:r>
            <a:endParaRPr lang="en-US" sz="2000" kern="120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endParaRPr lang="en-US" sz="2000" b="1" kern="1200" dirty="0">
              <a:solidFill>
                <a:schemeClr val="tx1"/>
              </a:solidFill>
              <a:latin typeface="+mn-lt"/>
              <a:ea typeface="+mn-ea"/>
              <a:cs typeface="Calibri"/>
            </a:endParaRPr>
          </a:p>
          <a:p>
            <a:pPr indent="-228600">
              <a:lnSpc>
                <a:spcPct val="90000"/>
              </a:lnSpc>
              <a:spcAft>
                <a:spcPts val="600"/>
              </a:spcAft>
              <a:buFont typeface="Arial" panose="020B0604020202020204" pitchFamily="34" charset="0"/>
              <a:buChar char="•"/>
            </a:pPr>
            <a:r>
              <a:rPr lang="en-US" sz="2000" b="1" kern="1200" dirty="0">
                <a:solidFill>
                  <a:schemeClr val="tx1"/>
                </a:solidFill>
                <a:latin typeface="+mn-lt"/>
                <a:ea typeface="+mn-ea"/>
                <a:cs typeface="+mn-cs"/>
              </a:rPr>
              <a:t>Instructions:</a:t>
            </a:r>
            <a:r>
              <a:rPr lang="en-US" sz="2000" kern="1200" dirty="0">
                <a:solidFill>
                  <a:schemeClr val="tx1"/>
                </a:solidFill>
                <a:latin typeface="+mn-lt"/>
                <a:ea typeface="+mn-ea"/>
                <a:cs typeface="+mn-cs"/>
              </a:rPr>
              <a:t> Fill out the form with your favorite Thanksgiving recipes. Include the recipe name, description, ingredients, secret ingredient (password), cooking instructions, preparation time, cook time, servings, date of cooking, meal type, and dietary preferences. Ensure all fields are accurately filled out and submit the form to collect and share your recipes.</a:t>
            </a:r>
            <a:endParaRPr lang="en-US" sz="2000" kern="1200">
              <a:solidFill>
                <a:schemeClr val="tx1"/>
              </a:solidFill>
              <a:latin typeface="+mn-lt"/>
              <a:ea typeface="+mn-ea"/>
              <a:cs typeface="Calibri"/>
            </a:endParaRPr>
          </a:p>
        </p:txBody>
      </p:sp>
      <p:pic>
        <p:nvPicPr>
          <p:cNvPr id="2" name="Picture 1" descr="A person pointing at a computer screen&#10;&#10;Description automatically generated">
            <a:extLst>
              <a:ext uri="{FF2B5EF4-FFF2-40B4-BE49-F238E27FC236}">
                <a16:creationId xmlns:a16="http://schemas.microsoft.com/office/drawing/2014/main" id="{603FC30A-D1BF-E6B4-06BF-D19F61D0AC7F}"/>
              </a:ext>
            </a:extLst>
          </p:cNvPr>
          <p:cNvPicPr>
            <a:picLocks noChangeAspect="1"/>
          </p:cNvPicPr>
          <p:nvPr/>
        </p:nvPicPr>
        <p:blipFill>
          <a:blip r:embed="rId3"/>
          <a:srcRect l="2687" r="1935"/>
          <a:stretch/>
        </p:blipFill>
        <p:spPr>
          <a:xfrm>
            <a:off x="6755340" y="2319140"/>
            <a:ext cx="4431705" cy="3776862"/>
          </a:xfrm>
          <a:prstGeom prst="rect">
            <a:avLst/>
          </a:prstGeom>
        </p:spPr>
      </p:pic>
      <p:pic>
        <p:nvPicPr>
          <p:cNvPr id="3" name="Picture 2" descr="MicrosoftTeams-image 3"/>
          <p:cNvPicPr>
            <a:picLocks noChangeAspect="1"/>
          </p:cNvPicPr>
          <p:nvPr/>
        </p:nvPicPr>
        <p:blipFill>
          <a:blip r:embed="rId4">
            <a:alphaModFix amt="80000"/>
          </a:blip>
          <a:stretch>
            <a:fillRect/>
          </a:stretch>
        </p:blipFill>
        <p:spPr>
          <a:xfrm>
            <a:off x="10512213" y="5723467"/>
            <a:ext cx="1332653" cy="7391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4174" y="2941939"/>
            <a:ext cx="7726053" cy="3918000"/>
          </a:xfrm>
        </p:spPr>
        <p:txBody>
          <a:bodyPr/>
          <a:lstStyle/>
          <a:p>
            <a:r>
              <a:rPr lang="en-US" sz="2400" dirty="0">
                <a:latin typeface="Calibri Light"/>
                <a:ea typeface="Calibri Light"/>
                <a:cs typeface="Calibri Light"/>
              </a:rPr>
              <a:t>What CSS property ensures that the background image covers the entire viewport and remains fixed in the center?</a:t>
            </a:r>
            <a:endParaRPr lang="en-US" dirty="0"/>
          </a:p>
          <a:p>
            <a:endParaRPr lang="en-US" sz="2400" dirty="0">
              <a:latin typeface="Calibri Light"/>
              <a:cs typeface="Calibri Light"/>
            </a:endParaRPr>
          </a:p>
          <a:p>
            <a:pPr marL="0" indent="0"/>
            <a:r>
              <a:rPr lang="en-US" sz="2400">
                <a:latin typeface="Calibri Light"/>
                <a:ea typeface="Calibri Light"/>
                <a:cs typeface="Calibri Light"/>
              </a:rPr>
              <a:t>A) </a:t>
            </a:r>
            <a:r>
              <a:rPr lang="en-US" sz="2400">
                <a:latin typeface="Consolas"/>
                <a:cs typeface="Calibri Light"/>
              </a:rPr>
              <a:t>background-color</a:t>
            </a:r>
            <a:endParaRPr lang="en-US"/>
          </a:p>
          <a:p>
            <a:pPr marL="0" indent="0"/>
            <a:r>
              <a:rPr lang="en-US" sz="2400">
                <a:latin typeface="Calibri Light"/>
                <a:ea typeface="Calibri Light"/>
                <a:cs typeface="Calibri Light"/>
              </a:rPr>
              <a:t>B) </a:t>
            </a:r>
            <a:r>
              <a:rPr lang="en-US" sz="2400">
                <a:latin typeface="Consolas"/>
                <a:cs typeface="Calibri Light"/>
              </a:rPr>
              <a:t>background-size</a:t>
            </a:r>
            <a:endParaRPr lang="en-US"/>
          </a:p>
          <a:p>
            <a:pPr marL="0" indent="0"/>
            <a:r>
              <a:rPr lang="en-US" sz="2400">
                <a:latin typeface="Calibri Light"/>
                <a:ea typeface="Calibri Light"/>
                <a:cs typeface="Calibri Light"/>
              </a:rPr>
              <a:t>C) </a:t>
            </a:r>
            <a:r>
              <a:rPr lang="en-US" sz="2400">
                <a:latin typeface="Consolas"/>
                <a:cs typeface="Calibri Light"/>
              </a:rPr>
              <a:t>background-repeat</a:t>
            </a:r>
            <a:endParaRPr lang="en-US"/>
          </a:p>
          <a:p>
            <a:pPr marL="0" indent="0"/>
            <a:r>
              <a:rPr lang="en-US" sz="2400">
                <a:latin typeface="Calibri Light"/>
                <a:ea typeface="Calibri Light"/>
                <a:cs typeface="Calibri Light"/>
              </a:rPr>
              <a:t>D) </a:t>
            </a:r>
            <a:r>
              <a:rPr lang="en-US" sz="2400">
                <a:latin typeface="Consolas"/>
                <a:cs typeface="Calibri Light"/>
              </a:rPr>
              <a:t>background-attachment</a:t>
            </a:r>
            <a:endParaRPr lang="en-US"/>
          </a:p>
          <a:p>
            <a:endParaRPr lang="en-US" sz="2400" dirty="0"/>
          </a:p>
          <a:p>
            <a:endParaRPr lang="en-US" sz="2400" dirty="0">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72394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dirty="0">
                <a:solidFill>
                  <a:srgbClr val="000000"/>
                </a:solidFill>
                <a:latin typeface="Calibri Light"/>
                <a:ea typeface="Calibri Light"/>
                <a:cs typeface="Calibri Light"/>
              </a:rPr>
              <a:t>Which HTML element is used to create a password input field in the form?</a:t>
            </a:r>
            <a:endParaRPr lang="en-US" dirty="0"/>
          </a:p>
          <a:p>
            <a:endParaRPr lang="en-US" sz="2400" dirty="0">
              <a:solidFill>
                <a:srgbClr val="000000"/>
              </a:solidFill>
              <a:latin typeface="Calibri Light"/>
              <a:cs typeface="Calibri Light"/>
            </a:endParaRPr>
          </a:p>
          <a:p>
            <a:pPr marL="0" indent="0"/>
            <a:r>
              <a:rPr lang="en-US" sz="2400" dirty="0">
                <a:solidFill>
                  <a:srgbClr val="000000"/>
                </a:solidFill>
                <a:latin typeface="Calibri Light"/>
                <a:ea typeface="Calibri Light"/>
                <a:cs typeface="Calibri Light"/>
              </a:rPr>
              <a:t>A) </a:t>
            </a:r>
            <a:r>
              <a:rPr lang="en-US" sz="2400" dirty="0">
                <a:solidFill>
                  <a:srgbClr val="000000"/>
                </a:solidFill>
                <a:latin typeface="Consolas"/>
                <a:cs typeface="Calibri Light"/>
              </a:rPr>
              <a:t>&lt;input type="password"&gt;</a:t>
            </a:r>
            <a:endParaRPr lang="en-US" dirty="0"/>
          </a:p>
          <a:p>
            <a:pPr marL="0" indent="0"/>
            <a:r>
              <a:rPr lang="en-US" sz="2400" dirty="0">
                <a:solidFill>
                  <a:srgbClr val="000000"/>
                </a:solidFill>
                <a:latin typeface="Calibri Light"/>
                <a:ea typeface="Calibri Light"/>
                <a:cs typeface="Calibri Light"/>
              </a:rPr>
              <a:t>B) </a:t>
            </a:r>
            <a:r>
              <a:rPr lang="en-US" sz="2400" dirty="0">
                <a:solidFill>
                  <a:srgbClr val="000000"/>
                </a:solidFill>
                <a:latin typeface="Consolas"/>
                <a:cs typeface="Calibri Light"/>
              </a:rPr>
              <a:t>&lt;input type="text"&gt;</a:t>
            </a:r>
            <a:endParaRPr lang="en-US"/>
          </a:p>
          <a:p>
            <a:pPr marL="0" indent="0"/>
            <a:r>
              <a:rPr lang="en-US" sz="2400" dirty="0">
                <a:solidFill>
                  <a:srgbClr val="000000"/>
                </a:solidFill>
                <a:latin typeface="Calibri Light"/>
                <a:ea typeface="Calibri Light"/>
                <a:cs typeface="Calibri Light"/>
              </a:rPr>
              <a:t>C) </a:t>
            </a:r>
            <a:r>
              <a:rPr lang="en-US" sz="2400" dirty="0">
                <a:solidFill>
                  <a:srgbClr val="000000"/>
                </a:solidFill>
                <a:latin typeface="Consolas"/>
                <a:cs typeface="Calibri Light"/>
              </a:rPr>
              <a:t>&lt;</a:t>
            </a:r>
            <a:r>
              <a:rPr lang="en-US" sz="2400" dirty="0" err="1">
                <a:latin typeface="Consolas"/>
                <a:cs typeface="Calibri Light"/>
              </a:rPr>
              <a:t>textarea</a:t>
            </a:r>
            <a:r>
              <a:rPr lang="en-US" sz="2400" dirty="0">
                <a:solidFill>
                  <a:srgbClr val="000000"/>
                </a:solidFill>
                <a:latin typeface="Consolas"/>
                <a:cs typeface="Calibri Light"/>
              </a:rPr>
              <a:t>&gt;</a:t>
            </a:r>
            <a:endParaRPr lang="en-US" dirty="0">
              <a:latin typeface="Consolas"/>
            </a:endParaRPr>
          </a:p>
          <a:p>
            <a:pPr marL="0" indent="0"/>
            <a:r>
              <a:rPr lang="en-US" sz="2400" dirty="0">
                <a:solidFill>
                  <a:srgbClr val="000000"/>
                </a:solidFill>
                <a:latin typeface="Calibri Light"/>
                <a:ea typeface="Calibri Light"/>
                <a:cs typeface="Calibri Light"/>
              </a:rPr>
              <a:t>D) </a:t>
            </a:r>
            <a:r>
              <a:rPr lang="en-US" sz="2400" dirty="0">
                <a:solidFill>
                  <a:srgbClr val="000000"/>
                </a:solidFill>
                <a:latin typeface="Consolas"/>
                <a:cs typeface="Calibri Light"/>
              </a:rPr>
              <a:t>&lt;</a:t>
            </a:r>
            <a:r>
              <a:rPr lang="en-US" sz="2400" dirty="0">
                <a:latin typeface="Consolas"/>
                <a:cs typeface="Calibri Light"/>
              </a:rPr>
              <a:t>input type="checkbox"&gt;</a:t>
            </a:r>
            <a:endParaRPr lang="en-US" dirty="0"/>
          </a:p>
          <a:p>
            <a:endParaRPr lang="en-US" sz="2400" dirty="0"/>
          </a:p>
          <a:p>
            <a:endParaRPr lang="en-US" sz="240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380831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dirty="0">
                <a:latin typeface="Calibri Light"/>
                <a:ea typeface="Calibri Light"/>
                <a:cs typeface="Calibri Light"/>
              </a:rPr>
              <a:t>How is the font family specified for the entire document?</a:t>
            </a:r>
            <a:endParaRPr lang="en-US" dirty="0"/>
          </a:p>
          <a:p>
            <a:endParaRPr lang="en-US" sz="2400" dirty="0">
              <a:latin typeface="Calibri Light"/>
              <a:cs typeface="Calibri Light"/>
            </a:endParaRPr>
          </a:p>
          <a:p>
            <a:pPr marL="0" indent="0"/>
            <a:r>
              <a:rPr lang="en-US" sz="2400" dirty="0">
                <a:latin typeface="Calibri Light"/>
                <a:ea typeface="Calibri Light"/>
                <a:cs typeface="Calibri Light"/>
              </a:rPr>
              <a:t>A) </a:t>
            </a:r>
            <a:r>
              <a:rPr lang="en-US" sz="2400" dirty="0">
                <a:latin typeface="Consolas"/>
                <a:cs typeface="Calibri Light"/>
              </a:rPr>
              <a:t>font-family: Arial, sans-serif;</a:t>
            </a:r>
            <a:endParaRPr lang="en-US" dirty="0"/>
          </a:p>
          <a:p>
            <a:pPr marL="0" indent="0"/>
            <a:r>
              <a:rPr lang="en-US" sz="2400" dirty="0">
                <a:latin typeface="Calibri Light"/>
                <a:ea typeface="Calibri Light"/>
                <a:cs typeface="Calibri Light"/>
              </a:rPr>
              <a:t>B) </a:t>
            </a:r>
            <a:r>
              <a:rPr lang="en-US" sz="2400" dirty="0">
                <a:latin typeface="Consolas"/>
                <a:cs typeface="Calibri Light"/>
              </a:rPr>
              <a:t>font-type: Arial, sans-serif;</a:t>
            </a:r>
            <a:endParaRPr lang="en-US" dirty="0"/>
          </a:p>
          <a:p>
            <a:pPr marL="0" indent="0"/>
            <a:r>
              <a:rPr lang="en-US" sz="2400" dirty="0">
                <a:latin typeface="Calibri Light"/>
                <a:ea typeface="Calibri Light"/>
                <a:cs typeface="Calibri Light"/>
              </a:rPr>
              <a:t>C) </a:t>
            </a:r>
            <a:r>
              <a:rPr lang="en-US" sz="2400" dirty="0">
                <a:latin typeface="Consolas"/>
                <a:cs typeface="Calibri Light"/>
              </a:rPr>
              <a:t>font-style: Arial, sans-serif;</a:t>
            </a:r>
            <a:endParaRPr lang="en-US" dirty="0"/>
          </a:p>
          <a:p>
            <a:pPr marL="0" indent="0"/>
            <a:r>
              <a:rPr lang="en-US" sz="2400" dirty="0">
                <a:latin typeface="Calibri Light"/>
                <a:ea typeface="Calibri Light"/>
                <a:cs typeface="Calibri Light"/>
              </a:rPr>
              <a:t>D) </a:t>
            </a:r>
            <a:r>
              <a:rPr lang="en-US" sz="2400" dirty="0">
                <a:latin typeface="Consolas"/>
                <a:cs typeface="Calibri Light"/>
              </a:rPr>
              <a:t>font-format: Arial, sans-serif;</a:t>
            </a:r>
            <a:endParaRPr lang="en-US" dirty="0"/>
          </a:p>
          <a:p>
            <a:endParaRPr lang="en-US" sz="2400" dirty="0"/>
          </a:p>
          <a:p>
            <a:endParaRPr lang="en-US" sz="240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41519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5">
            <a:extLst>
              <a:ext uri="{FF2B5EF4-FFF2-40B4-BE49-F238E27FC236}">
                <a16:creationId xmlns:a16="http://schemas.microsoft.com/office/drawing/2014/main" id="{46E9A7E0-5C04-7D6E-68F1-B98C92961021}"/>
              </a:ext>
            </a:extLst>
          </p:cNvPr>
          <p:cNvSpPr txBox="1">
            <a:spLocks/>
          </p:cNvSpPr>
          <p:nvPr/>
        </p:nvSpPr>
        <p:spPr>
          <a:xfrm>
            <a:off x="930653" y="1941370"/>
            <a:ext cx="7185338" cy="3683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r>
              <a:rPr lang="en-US" sz="2400" b="1" dirty="0">
                <a:latin typeface="Calibri Light"/>
                <a:cs typeface="Calibri Light"/>
              </a:rPr>
              <a:t>Today We Learned:</a:t>
            </a:r>
            <a:endParaRPr lang="en-US" b="1" dirty="0"/>
          </a:p>
          <a:p>
            <a:endParaRPr lang="en-US" sz="2400" b="1" dirty="0">
              <a:latin typeface="Figtree Black"/>
              <a:ea typeface="Calibri Light"/>
              <a:cs typeface="Calibri Light"/>
            </a:endParaRPr>
          </a:p>
          <a:p>
            <a:r>
              <a:rPr lang="en-US" sz="2400" b="1" dirty="0">
                <a:latin typeface="Calibri Light"/>
                <a:ea typeface="Calibri Light"/>
                <a:cs typeface="Calibri Light"/>
              </a:rPr>
              <a:t>HTML Form Elements</a:t>
            </a:r>
            <a:r>
              <a:rPr lang="en-US" sz="2400" dirty="0">
                <a:latin typeface="Calibri Light"/>
                <a:ea typeface="Calibri Light"/>
                <a:cs typeface="Calibri Light"/>
              </a:rPr>
              <a:t>: We explored various HTML form elements such as text inputs, </a:t>
            </a:r>
            <a:r>
              <a:rPr lang="en-US" sz="2400" err="1">
                <a:latin typeface="Calibri Light"/>
                <a:ea typeface="Calibri Light"/>
                <a:cs typeface="Calibri Light"/>
              </a:rPr>
              <a:t>textareas</a:t>
            </a:r>
            <a:r>
              <a:rPr lang="en-US" sz="2400" dirty="0">
                <a:latin typeface="Calibri Light"/>
                <a:ea typeface="Calibri Light"/>
                <a:cs typeface="Calibri Light"/>
              </a:rPr>
              <a:t>, password inputs, radio buttons, checkboxes, and date inputs.</a:t>
            </a:r>
            <a:endParaRPr lang="en-US" dirty="0"/>
          </a:p>
          <a:p>
            <a:endParaRPr lang="en-US" sz="2400" b="1" dirty="0">
              <a:latin typeface="Calibri Light"/>
              <a:ea typeface="Calibri Light"/>
              <a:cs typeface="Calibri Light"/>
            </a:endParaRPr>
          </a:p>
          <a:p>
            <a:pPr>
              <a:buFont typeface="Arial"/>
            </a:pPr>
            <a:r>
              <a:rPr lang="en-US" sz="2400" b="1" dirty="0">
                <a:latin typeface="Calibri Light"/>
                <a:ea typeface="Calibri Light"/>
                <a:cs typeface="Calibri Light"/>
              </a:rPr>
              <a:t>Form Validation</a:t>
            </a:r>
            <a:r>
              <a:rPr lang="en-US" sz="2400" dirty="0">
                <a:latin typeface="Calibri Light"/>
                <a:ea typeface="Calibri Light"/>
                <a:cs typeface="Calibri Light"/>
              </a:rPr>
              <a:t>: Discussed how to use the </a:t>
            </a:r>
            <a:r>
              <a:rPr lang="en-US" sz="2400" dirty="0">
                <a:latin typeface="Consolas"/>
                <a:cs typeface="Calibri Light"/>
              </a:rPr>
              <a:t>required</a:t>
            </a:r>
            <a:r>
              <a:rPr lang="en-US" sz="2400" dirty="0">
                <a:latin typeface="Calibri Light"/>
                <a:ea typeface="Calibri Light"/>
                <a:cs typeface="Calibri Light"/>
              </a:rPr>
              <a:t> attribute to enforce mandatory fields and ensure data integrity before submission.</a:t>
            </a:r>
            <a:endParaRPr lang="en-US" sz="5850">
              <a:ea typeface="Calibri Light"/>
            </a:endParaRPr>
          </a:p>
          <a:p>
            <a:pPr marL="285750" indent="-285750">
              <a:buFont typeface="Arial"/>
              <a:buChar char="•"/>
            </a:pPr>
            <a:endParaRPr lang="en-US"/>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682938" y="549869"/>
            <a:ext cx="10830718" cy="1481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000" b="1" dirty="0">
                <a:latin typeface="Calibri Light"/>
                <a:cs typeface="Calibri Light"/>
              </a:rPr>
              <a:t>What have we learnt?</a:t>
            </a:r>
            <a:endParaRPr lang="en-US" sz="4000" b="1" dirty="0"/>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4"/>
          <a:srcRect l="20232" r="21649" b="-1835"/>
          <a:stretch/>
        </p:blipFill>
        <p:spPr>
          <a:xfrm>
            <a:off x="7973504" y="2034866"/>
            <a:ext cx="3542917" cy="34954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5">
            <a:extLst>
              <a:ext uri="{FF2B5EF4-FFF2-40B4-BE49-F238E27FC236}">
                <a16:creationId xmlns:a16="http://schemas.microsoft.com/office/drawing/2014/main" id="{46E9A7E0-5C04-7D6E-68F1-B98C92961021}"/>
              </a:ext>
            </a:extLst>
          </p:cNvPr>
          <p:cNvSpPr txBox="1">
            <a:spLocks/>
          </p:cNvSpPr>
          <p:nvPr/>
        </p:nvSpPr>
        <p:spPr>
          <a:xfrm>
            <a:off x="688748" y="2038132"/>
            <a:ext cx="7185338" cy="41308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endParaRPr lang="en-US" sz="2400" b="1" dirty="0"/>
          </a:p>
          <a:p>
            <a:endParaRPr lang="en-US" sz="2400" b="1" dirty="0">
              <a:latin typeface="Calibri Light"/>
              <a:ea typeface="Calibri Light"/>
              <a:cs typeface="Calibri Light"/>
            </a:endParaRPr>
          </a:p>
          <a:p>
            <a:r>
              <a:rPr lang="en-US" sz="2400" b="1" dirty="0">
                <a:latin typeface="Calibri Light"/>
                <a:ea typeface="Calibri Light"/>
                <a:cs typeface="Arial"/>
              </a:rPr>
              <a:t>SS Styling</a:t>
            </a:r>
            <a:r>
              <a:rPr lang="en-US" sz="2400" dirty="0">
                <a:latin typeface="Calibri Light"/>
                <a:ea typeface="Calibri Light"/>
                <a:cs typeface="Arial"/>
              </a:rPr>
              <a:t>: Applied CSS styling to enhance the appearance and usability of our form, including background images, box shadows, padding, and border-radius.</a:t>
            </a:r>
            <a:endParaRPr lang="en-US" sz="2400">
              <a:solidFill>
                <a:srgbClr val="444444"/>
              </a:solidFill>
              <a:latin typeface="Calibri Light"/>
              <a:cs typeface="Arial"/>
            </a:endParaRPr>
          </a:p>
          <a:p>
            <a:endParaRPr lang="en-US" sz="2400" b="1" dirty="0">
              <a:latin typeface="Calibri Light"/>
              <a:ea typeface="Calibri Light"/>
              <a:cs typeface="Arial"/>
            </a:endParaRPr>
          </a:p>
          <a:p>
            <a:pPr>
              <a:buFont typeface="Arial,Sans-Serif"/>
            </a:pPr>
            <a:r>
              <a:rPr lang="en-US" sz="2400" b="1" dirty="0">
                <a:latin typeface="Calibri Light"/>
                <a:ea typeface="Calibri Light"/>
                <a:cs typeface="Arial"/>
              </a:rPr>
              <a:t>Responsive Design</a:t>
            </a:r>
            <a:r>
              <a:rPr lang="en-US" sz="2400" dirty="0">
                <a:latin typeface="Calibri Light"/>
                <a:ea typeface="Calibri Light"/>
                <a:cs typeface="Arial"/>
              </a:rPr>
              <a:t>: Considered the </a:t>
            </a:r>
            <a:r>
              <a:rPr lang="en-US" sz="2400" dirty="0">
                <a:latin typeface="Calibri Light"/>
                <a:cs typeface="Arial"/>
              </a:rPr>
              <a:t>importance of responsive design principles </a:t>
            </a:r>
            <a:r>
              <a:rPr lang="en-US" sz="2400" dirty="0">
                <a:latin typeface="Calibri Light"/>
                <a:ea typeface="Calibri Light"/>
                <a:cs typeface="Arial"/>
              </a:rPr>
              <a:t>to ensure our form looks good and functions well across different devices and screen sizes.</a:t>
            </a:r>
            <a:endParaRPr lang="en-US" sz="2400">
              <a:solidFill>
                <a:srgbClr val="444444"/>
              </a:solidFill>
              <a:latin typeface="Calibri Light"/>
              <a:ea typeface="Calibri Light"/>
              <a:cs typeface="Arial"/>
            </a:endParaRPr>
          </a:p>
          <a:p>
            <a:endParaRPr lang="en-US" sz="2400" b="1" dirty="0">
              <a:latin typeface="Calibri Light"/>
              <a:ea typeface="Calibri Light"/>
              <a:cs typeface="Arial"/>
            </a:endParaRPr>
          </a:p>
          <a:p>
            <a:pPr>
              <a:buFont typeface="Arial,Sans-Serif"/>
            </a:pPr>
            <a:r>
              <a:rPr lang="en-US" sz="2400" b="1" dirty="0">
                <a:latin typeface="Calibri Light"/>
                <a:ea typeface="Calibri Light"/>
                <a:cs typeface="Arial"/>
              </a:rPr>
              <a:t>Submission</a:t>
            </a:r>
            <a:r>
              <a:rPr lang="en-US" sz="2400" dirty="0">
                <a:latin typeface="Calibri Light"/>
                <a:ea typeface="Calibri Light"/>
                <a:cs typeface="Arial"/>
              </a:rPr>
              <a:t>: Understood the basics of form submission using the action and method attributes, along with a submit button to collect and process user input.</a:t>
            </a:r>
            <a:endParaRPr lang="en-US" sz="2400">
              <a:solidFill>
                <a:srgbClr val="444444"/>
              </a:solidFill>
              <a:latin typeface="Calibri Light"/>
              <a:ea typeface="Calibri Light"/>
              <a:cs typeface="Arial"/>
            </a:endParaRPr>
          </a:p>
          <a:p>
            <a:pPr marL="285750" indent="-285750">
              <a:buFont typeface="Arial,Sans-Serif"/>
              <a:buChar char="•"/>
            </a:pPr>
            <a:endParaRPr lang="en-US" sz="1200" dirty="0">
              <a:solidFill>
                <a:srgbClr val="444444"/>
              </a:solidFill>
              <a:latin typeface="Calibri Light"/>
              <a:ea typeface="Calibri Light"/>
              <a:cs typeface="Arial"/>
            </a:endParaRPr>
          </a:p>
          <a:p>
            <a:pPr marL="285750" indent="-285750">
              <a:buFont typeface="Arial"/>
              <a:buChar char="•"/>
            </a:pPr>
            <a:endParaRPr lang="en-US" sz="2400" dirty="0">
              <a:ea typeface="Calibri Light"/>
            </a:endParaRPr>
          </a:p>
          <a:p>
            <a:pPr marL="285750" indent="-285750">
              <a:buFont typeface="Arial"/>
              <a:buChar char="•"/>
            </a:pPr>
            <a:endParaRPr lang="en-US" sz="5850" dirty="0"/>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682938" y="549869"/>
            <a:ext cx="10830718" cy="1481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000" b="1" dirty="0">
                <a:latin typeface="Calibri Light"/>
                <a:cs typeface="Calibri Light"/>
              </a:rPr>
              <a:t>What have we learnt?</a:t>
            </a:r>
            <a:endParaRPr lang="en-US" sz="4000" b="1" dirty="0"/>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4"/>
          <a:srcRect l="20232" r="21649" b="-1835"/>
          <a:stretch/>
        </p:blipFill>
        <p:spPr>
          <a:xfrm>
            <a:off x="7973504" y="2034866"/>
            <a:ext cx="3542917" cy="3495413"/>
          </a:xfrm>
          <a:prstGeom prst="rect">
            <a:avLst/>
          </a:prstGeom>
        </p:spPr>
      </p:pic>
    </p:spTree>
    <p:extLst>
      <p:ext uri="{BB962C8B-B14F-4D97-AF65-F5344CB8AC3E}">
        <p14:creationId xmlns:p14="http://schemas.microsoft.com/office/powerpoint/2010/main" val="37233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6259" y="712517"/>
            <a:ext cx="11437620" cy="1003300"/>
          </a:xfrm>
        </p:spPr>
        <p:txBody>
          <a:bodyPr/>
          <a:lstStyle/>
          <a:p>
            <a:pPr algn="ctr"/>
            <a:r>
              <a:rPr lang="en-US" sz="4000" b="1" dirty="0">
                <a:latin typeface="Calibri Light"/>
                <a:ea typeface="Calibri Light"/>
                <a:cs typeface="Calibri Light"/>
              </a:rPr>
              <a:t>Mia's Pantry Puzzle</a:t>
            </a:r>
            <a:endParaRPr lang="en-US" b="1"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297ADECF-1216-0EBD-A05D-5712D0C9C1E9}"/>
              </a:ext>
            </a:extLst>
          </p:cNvPr>
          <p:cNvSpPr txBox="1"/>
          <p:nvPr/>
        </p:nvSpPr>
        <p:spPr>
          <a:xfrm>
            <a:off x="839493" y="2363040"/>
            <a:ext cx="705077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Calibri Light"/>
              </a:rPr>
              <a:t>In a village, a cook named </a:t>
            </a:r>
            <a:r>
              <a:rPr lang="en-US" sz="2400" b="1" dirty="0">
                <a:latin typeface="Calibri Light"/>
              </a:rPr>
              <a:t>Mia</a:t>
            </a:r>
            <a:r>
              <a:rPr lang="en-US" sz="2400" dirty="0">
                <a:latin typeface="Calibri Light"/>
              </a:rPr>
              <a:t> had three ingredients: </a:t>
            </a:r>
            <a:r>
              <a:rPr lang="en-US" sz="2400" b="1" dirty="0">
                <a:latin typeface="Calibri Light"/>
              </a:rPr>
              <a:t>garlic</a:t>
            </a:r>
            <a:r>
              <a:rPr lang="en-US" sz="2400" dirty="0">
                <a:latin typeface="Calibri Light"/>
              </a:rPr>
              <a:t>, </a:t>
            </a:r>
            <a:r>
              <a:rPr lang="en-US" sz="2400" b="1" dirty="0">
                <a:latin typeface="Calibri Light"/>
              </a:rPr>
              <a:t>potato</a:t>
            </a:r>
            <a:r>
              <a:rPr lang="en-US" sz="2400" dirty="0">
                <a:latin typeface="Calibri Light"/>
              </a:rPr>
              <a:t>, and </a:t>
            </a:r>
            <a:r>
              <a:rPr lang="en-US" sz="2400" b="1" dirty="0">
                <a:latin typeface="Calibri Light"/>
              </a:rPr>
              <a:t>carrot</a:t>
            </a:r>
            <a:r>
              <a:rPr lang="en-US" sz="2400" dirty="0">
                <a:latin typeface="Calibri Light"/>
              </a:rPr>
              <a:t>. She had two shelves and could only place one ingredient on each shelf at a time.</a:t>
            </a:r>
            <a:endParaRPr lang="en-US" sz="2400">
              <a:latin typeface="Calibri Light"/>
            </a:endParaRPr>
          </a:p>
          <a:p>
            <a:pPr algn="just"/>
            <a:r>
              <a:rPr lang="en-US" sz="2400" dirty="0">
                <a:latin typeface="Calibri Light"/>
              </a:rPr>
              <a:t>If garlic was left alone with potato, it would spoil the potato. If potato was left alone with carrot, it would sprout and ruin the carrot.</a:t>
            </a:r>
            <a:endParaRPr lang="en-US" sz="2400">
              <a:latin typeface="Calibri Light"/>
            </a:endParaRPr>
          </a:p>
          <a:p>
            <a:pPr algn="just"/>
            <a:r>
              <a:rPr lang="en-US" sz="2400" dirty="0">
                <a:latin typeface="Calibri Light"/>
              </a:rPr>
              <a:t>How can Mia store all three ingredients without any of them being spoiled or ruined?</a:t>
            </a:r>
            <a:endParaRPr lang="en-US" dirty="0">
              <a:latin typeface="Calibri Light"/>
            </a:endParaRPr>
          </a:p>
          <a:p>
            <a:endParaRPr lang="en-US" sz="2400" dirty="0"/>
          </a:p>
        </p:txBody>
      </p:sp>
      <p:pic>
        <p:nvPicPr>
          <p:cNvPr id="7" name="Picture 6" descr="A group of cartoon vegetables&#10;&#10;Description automatically generated">
            <a:extLst>
              <a:ext uri="{FF2B5EF4-FFF2-40B4-BE49-F238E27FC236}">
                <a16:creationId xmlns:a16="http://schemas.microsoft.com/office/drawing/2014/main" id="{ABB1E0B2-598C-054D-17C6-6F5FA60ADD54}"/>
              </a:ext>
            </a:extLst>
          </p:cNvPr>
          <p:cNvPicPr>
            <a:picLocks noChangeAspect="1"/>
          </p:cNvPicPr>
          <p:nvPr/>
        </p:nvPicPr>
        <p:blipFill>
          <a:blip r:embed="rId4"/>
          <a:stretch>
            <a:fillRect/>
          </a:stretch>
        </p:blipFill>
        <p:spPr>
          <a:xfrm>
            <a:off x="7994471" y="2663381"/>
            <a:ext cx="3618813" cy="20732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9125" y="506824"/>
            <a:ext cx="4859020" cy="1104652"/>
          </a:xfrm>
        </p:spPr>
        <p:txBody>
          <a:bodyPr/>
          <a:lstStyle/>
          <a:p>
            <a:r>
              <a:rPr lang="en-US" sz="4400" b="1" dirty="0">
                <a:solidFill>
                  <a:srgbClr val="3779A6"/>
                </a:solidFill>
                <a:latin typeface="Calibri Light"/>
                <a:ea typeface="Calibri Light"/>
                <a:cs typeface="Calibri Light"/>
                <a:sym typeface="+mn-ea"/>
              </a:rPr>
              <a:t>Brain Booster Bonus</a:t>
            </a:r>
            <a:endParaRPr lang="en-US" sz="4400" b="1" dirty="0"/>
          </a:p>
        </p:txBody>
      </p:sp>
      <p:sp>
        <p:nvSpPr>
          <p:cNvPr id="4" name="TextBox 3">
            <a:extLst>
              <a:ext uri="{FF2B5EF4-FFF2-40B4-BE49-F238E27FC236}">
                <a16:creationId xmlns:a16="http://schemas.microsoft.com/office/drawing/2014/main" id="{57090C31-6421-31B7-5AAE-BC828C08CC80}"/>
              </a:ext>
            </a:extLst>
          </p:cNvPr>
          <p:cNvSpPr txBox="1"/>
          <p:nvPr/>
        </p:nvSpPr>
        <p:spPr>
          <a:xfrm>
            <a:off x="767708" y="1938503"/>
            <a:ext cx="583969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Create a "Personal Portfolio Form" using HTML and CSS.</a:t>
            </a:r>
            <a:endParaRPr lang="en-US" dirty="0"/>
          </a:p>
          <a:p>
            <a:endParaRPr lang="en-US" sz="2400" dirty="0"/>
          </a:p>
          <a:p>
            <a:r>
              <a:rPr lang="en-US" sz="2400" dirty="0">
                <a:latin typeface="Calibri Light"/>
              </a:rPr>
              <a:t>Use HTML for structuring the form with fields like project titles, descriptions, technologies used, and URLs. Apply CSS for styling with backgrounds, borders, and spacing. Ensure usability on different devices and include validation for required fields.</a:t>
            </a:r>
          </a:p>
          <a:p>
            <a:endParaRPr lang="en-US" sz="2400" dirty="0">
              <a:latin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hild sitting on a bench with a computer&#10;&#10;Description automatically generated">
            <a:extLst>
              <a:ext uri="{FF2B5EF4-FFF2-40B4-BE49-F238E27FC236}">
                <a16:creationId xmlns:a16="http://schemas.microsoft.com/office/drawing/2014/main" id="{7F87BB39-F418-A62F-D67A-831729BB8460}"/>
              </a:ext>
            </a:extLst>
          </p:cNvPr>
          <p:cNvPicPr>
            <a:picLocks noChangeAspect="1"/>
          </p:cNvPicPr>
          <p:nvPr/>
        </p:nvPicPr>
        <p:blipFill>
          <a:blip r:embed="rId4"/>
          <a:stretch>
            <a:fillRect/>
          </a:stretch>
        </p:blipFill>
        <p:spPr>
          <a:xfrm>
            <a:off x="6391293" y="1608667"/>
            <a:ext cx="5115946" cy="4114800"/>
          </a:xfrm>
          <a:prstGeom prst="rect">
            <a:avLst/>
          </a:prstGeom>
        </p:spPr>
      </p:pic>
    </p:spTree>
    <p:extLst>
      <p:ext uri="{BB962C8B-B14F-4D97-AF65-F5344CB8AC3E}">
        <p14:creationId xmlns:p14="http://schemas.microsoft.com/office/powerpoint/2010/main" val="193416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839214"/>
            <a:ext cx="1332653" cy="739140"/>
          </a:xfrm>
          <a:prstGeom prst="rect">
            <a:avLst/>
          </a:prstGeom>
        </p:spPr>
      </p:pic>
      <p:sp>
        <p:nvSpPr>
          <p:cNvPr id="7" name="Content Placeholder 2">
            <a:extLst>
              <a:ext uri="{FF2B5EF4-FFF2-40B4-BE49-F238E27FC236}">
                <a16:creationId xmlns:a16="http://schemas.microsoft.com/office/drawing/2014/main" id="{83D0DAB0-9D92-9815-2E78-C2AC44726F6C}"/>
              </a:ext>
            </a:extLst>
          </p:cNvPr>
          <p:cNvSpPr>
            <a:spLocks noGrp="1"/>
          </p:cNvSpPr>
          <p:nvPr/>
        </p:nvSpPr>
        <p:spPr>
          <a:xfrm>
            <a:off x="515395" y="1468127"/>
            <a:ext cx="10310761" cy="49382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a:lnSpc>
                <a:spcPct val="90000"/>
              </a:lnSpc>
              <a:spcAft>
                <a:spcPts val="0"/>
              </a:spcAft>
              <a:buNone/>
            </a:pPr>
            <a:r>
              <a:rPr lang="en-US" sz="2400">
                <a:latin typeface="Calibri Light" panose="020F0302020204030204" charset="0"/>
                <a:cs typeface="Calibri Light" panose="020F0302020204030204" charset="0"/>
                <a:sym typeface="+mn-ea"/>
              </a:rPr>
              <a:t>If something online sounds too good to be true, like 'free games for life,' it could be a trick.</a:t>
            </a:r>
            <a:endParaRPr lang="en-US" sz="2400">
              <a:latin typeface="Calibri Light" panose="020F0302020204030204" charset="0"/>
              <a:cs typeface="Calibri Light" panose="020F0302020204030204" charset="0"/>
            </a:endParaRPr>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1225293" y="474417"/>
            <a:ext cx="9290613" cy="832309"/>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dirty="0">
                <a:solidFill>
                  <a:schemeClr val="tx1"/>
                </a:solidFill>
                <a:latin typeface="Calibri Light"/>
                <a:cs typeface="Calibri Light"/>
                <a:sym typeface="+mn-ea"/>
              </a:rPr>
              <a:t>Be Skeptical of Promises</a:t>
            </a:r>
            <a:endParaRPr lang="en-US" sz="4800" dirty="0">
              <a:solidFill>
                <a:schemeClr val="tx1"/>
              </a:solidFill>
              <a:latin typeface="Calibri Light"/>
              <a:cs typeface="Calibri Light"/>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6583182" y="2418537"/>
            <a:ext cx="5372051" cy="36556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Oliver saw an ad online promising "free games for life" and eagerly clicked on it, hoping for a great deal.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Instead, his computer got infected with malware, causing a lot of problems.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don't believe ads or emails promising free stuff without checking with an adult first, as it could be a trick.</a:t>
            </a:r>
          </a:p>
        </p:txBody>
      </p:sp>
      <p:pic>
        <p:nvPicPr>
          <p:cNvPr id="10" name="Picture 9" descr="top-10-best-game-torrent-sites-featured-image-light">
            <a:extLst>
              <a:ext uri="{FF2B5EF4-FFF2-40B4-BE49-F238E27FC236}">
                <a16:creationId xmlns:a16="http://schemas.microsoft.com/office/drawing/2014/main" id="{A497C847-A117-FA77-1A90-6699FD1907D5}"/>
              </a:ext>
            </a:extLst>
          </p:cNvPr>
          <p:cNvPicPr>
            <a:picLocks noChangeAspect="1"/>
          </p:cNvPicPr>
          <p:nvPr/>
        </p:nvPicPr>
        <p:blipFill>
          <a:blip r:embed="rId4"/>
          <a:srcRect l="11251" r="11053"/>
          <a:stretch>
            <a:fillRect/>
          </a:stretch>
        </p:blipFill>
        <p:spPr>
          <a:xfrm>
            <a:off x="347096" y="2647588"/>
            <a:ext cx="5899665" cy="379230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3"/>
          <p:cNvSpPr>
            <a:spLocks noGrp="1"/>
          </p:cNvSpPr>
          <p:nvPr>
            <p:ph type="ctrTitle"/>
          </p:nvPr>
        </p:nvSpPr>
        <p:spPr>
          <a:xfrm>
            <a:off x="2539830" y="400333"/>
            <a:ext cx="7117803" cy="1315357"/>
          </a:xfrm>
        </p:spPr>
        <p:txBody>
          <a:bodyPr/>
          <a:lstStyle/>
          <a:p>
            <a:pPr algn="ctr"/>
            <a:r>
              <a:rPr lang="en-US" sz="4000" b="1" dirty="0">
                <a:solidFill>
                  <a:srgbClr val="000000"/>
                </a:solidFill>
                <a:latin typeface="Calibri Light"/>
                <a:cs typeface="Calibri Light"/>
              </a:rPr>
              <a:t>Introduction to Forms</a:t>
            </a:r>
            <a:endParaRPr lang="en-US" sz="4000" b="1" dirty="0"/>
          </a:p>
        </p:txBody>
      </p:sp>
      <p:pic>
        <p:nvPicPr>
          <p:cNvPr id="2" name="Picture 1" descr="A pen on a piece of paper&#10;&#10;Description automatically generated">
            <a:extLst>
              <a:ext uri="{FF2B5EF4-FFF2-40B4-BE49-F238E27FC236}">
                <a16:creationId xmlns:a16="http://schemas.microsoft.com/office/drawing/2014/main" id="{01214A43-737B-E51C-A361-3267B8AB092B}"/>
              </a:ext>
            </a:extLst>
          </p:cNvPr>
          <p:cNvPicPr>
            <a:picLocks noChangeAspect="1"/>
          </p:cNvPicPr>
          <p:nvPr/>
        </p:nvPicPr>
        <p:blipFill>
          <a:blip r:embed="rId4"/>
          <a:stretch>
            <a:fillRect/>
          </a:stretch>
        </p:blipFill>
        <p:spPr>
          <a:xfrm>
            <a:off x="3565404" y="1360996"/>
            <a:ext cx="4664537" cy="5170158"/>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5">
            <a:extLst>
              <a:ext uri="{FF2B5EF4-FFF2-40B4-BE49-F238E27FC236}">
                <a16:creationId xmlns:a16="http://schemas.microsoft.com/office/drawing/2014/main" id="{4661C08A-85E2-9964-C8E6-A60E1A551998}"/>
              </a:ext>
            </a:extLst>
          </p:cNvPr>
          <p:cNvSpPr txBox="1">
            <a:spLocks/>
          </p:cNvSpPr>
          <p:nvPr/>
        </p:nvSpPr>
        <p:spPr>
          <a:xfrm>
            <a:off x="1600572" y="656848"/>
            <a:ext cx="9568019" cy="937404"/>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4000" b="1" kern="1200" dirty="0">
                <a:solidFill>
                  <a:schemeClr val="tx1"/>
                </a:solidFill>
                <a:ea typeface="+mj-ea"/>
              </a:rPr>
              <a:t>Emily's Thanksgiving Dinner Planning</a:t>
            </a:r>
            <a:endParaRPr lang="en-US" b="1">
              <a:solidFill>
                <a:schemeClr val="tx1"/>
              </a:solidFill>
              <a:ea typeface="+mj-ea"/>
            </a:endParaRPr>
          </a:p>
        </p:txBody>
      </p:sp>
      <p:cxnSp>
        <p:nvCxnSpPr>
          <p:cNvPr id="53" name="Straight Connector 5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12" name="TextBox 11">
            <a:extLst>
              <a:ext uri="{FF2B5EF4-FFF2-40B4-BE49-F238E27FC236}">
                <a16:creationId xmlns:a16="http://schemas.microsoft.com/office/drawing/2014/main" id="{0A853114-186B-A54D-7340-0D43CC56C1ED}"/>
              </a:ext>
            </a:extLst>
          </p:cNvPr>
          <p:cNvSpPr txBox="1"/>
          <p:nvPr/>
        </p:nvSpPr>
        <p:spPr>
          <a:xfrm>
            <a:off x="4870807" y="1600625"/>
            <a:ext cx="696507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333333"/>
                </a:solidFill>
                <a:latin typeface="Segoe UI"/>
                <a:cs typeface="Segoe UI"/>
              </a:rPr>
              <a:t>Emily, a bright and enthusiastic fifth-grader, was tasked with organizing the family’s Thanksgiving dinner this year. She wanted to make sure everyone had a say in the meal, so she decided to gather everyone's favorite foods and recipes. Emily thought this would be a fun way to include everyone in the planning and ensure there was something for everyone at the table.</a:t>
            </a:r>
            <a:endParaRPr lang="en-US" sz="1800" dirty="0"/>
          </a:p>
          <a:p>
            <a:br>
              <a:rPr lang="en-US" dirty="0"/>
            </a:br>
            <a:endParaRPr lang="en-US" sz="1800" dirty="0"/>
          </a:p>
          <a:p>
            <a:r>
              <a:rPr lang="en-US" sz="1800" dirty="0">
                <a:solidFill>
                  <a:srgbClr val="333333"/>
                </a:solidFill>
                <a:latin typeface="Segoe UI"/>
                <a:cs typeface="Segoe UI"/>
              </a:rPr>
              <a:t>To gather this information efficiently, Emily considered asking each family member individually. However, with many relatives to reach out to, she quickly realized this method would be too time-consuming. She needed a better solution.</a:t>
            </a:r>
          </a:p>
          <a:p>
            <a:br>
              <a:rPr lang="en-US" dirty="0"/>
            </a:br>
            <a:endParaRPr lang="en-US" sz="1800" dirty="0"/>
          </a:p>
          <a:p>
            <a:r>
              <a:rPr lang="en-US" sz="1800" dirty="0">
                <a:solidFill>
                  <a:srgbClr val="333333"/>
                </a:solidFill>
                <a:latin typeface="Segoe UI"/>
                <a:cs typeface="Segoe UI"/>
              </a:rPr>
              <a:t>So, what could Emily do to save her time?</a:t>
            </a:r>
            <a:endParaRPr lang="en-US" sz="1800" dirty="0"/>
          </a:p>
          <a:p>
            <a:endParaRPr lang="en-US" sz="1800" dirty="0"/>
          </a:p>
        </p:txBody>
      </p:sp>
      <p:pic>
        <p:nvPicPr>
          <p:cNvPr id="2" name="Picture 1" descr="Cartoon of a chef and a person&#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4"/>
          <a:stretch>
            <a:fillRect/>
          </a:stretch>
        </p:blipFill>
        <p:spPr>
          <a:xfrm>
            <a:off x="282479" y="2631209"/>
            <a:ext cx="4416724" cy="2704381"/>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3465207" y="719977"/>
            <a:ext cx="4867561" cy="1003300"/>
          </a:xfrm>
        </p:spPr>
        <p:txBody>
          <a:bodyPr/>
          <a:lstStyle/>
          <a:p>
            <a:r>
              <a:rPr lang="en-US" sz="4000" b="1" dirty="0">
                <a:latin typeface="Calibri Light"/>
                <a:cs typeface="Calibri Light"/>
              </a:rPr>
              <a:t>Introduction to Forms</a:t>
            </a:r>
            <a:endParaRPr lang="en-US" sz="4000" dirty="0"/>
          </a:p>
        </p:txBody>
      </p:sp>
      <p:sp>
        <p:nvSpPr>
          <p:cNvPr id="5" name="TextBox 4">
            <a:extLst>
              <a:ext uri="{FF2B5EF4-FFF2-40B4-BE49-F238E27FC236}">
                <a16:creationId xmlns:a16="http://schemas.microsoft.com/office/drawing/2014/main" id="{6C0B3A10-36C2-62BA-C545-5786AEE0B807}"/>
              </a:ext>
            </a:extLst>
          </p:cNvPr>
          <p:cNvSpPr txBox="1"/>
          <p:nvPr/>
        </p:nvSpPr>
        <p:spPr>
          <a:xfrm>
            <a:off x="1231241" y="1711271"/>
            <a:ext cx="93420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HTML forms allow us to gather and organize user input.</a:t>
            </a:r>
            <a:endParaRPr lang="en-US" dirty="0"/>
          </a:p>
        </p:txBody>
      </p:sp>
      <p:sp>
        <p:nvSpPr>
          <p:cNvPr id="8" name="TextBox 7">
            <a:extLst>
              <a:ext uri="{FF2B5EF4-FFF2-40B4-BE49-F238E27FC236}">
                <a16:creationId xmlns:a16="http://schemas.microsoft.com/office/drawing/2014/main" id="{648149BC-2BA9-72A5-30AC-D8C8545F4F97}"/>
              </a:ext>
            </a:extLst>
          </p:cNvPr>
          <p:cNvSpPr txBox="1"/>
          <p:nvPr/>
        </p:nvSpPr>
        <p:spPr>
          <a:xfrm>
            <a:off x="1231240" y="2281040"/>
            <a:ext cx="22380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How it Looks:</a:t>
            </a:r>
          </a:p>
        </p:txBody>
      </p:sp>
      <p:pic>
        <p:nvPicPr>
          <p:cNvPr id="4" name="Picture 3" descr="A screenshot of a form&#10;&#10;Description automatically generated">
            <a:extLst>
              <a:ext uri="{FF2B5EF4-FFF2-40B4-BE49-F238E27FC236}">
                <a16:creationId xmlns:a16="http://schemas.microsoft.com/office/drawing/2014/main" id="{373C4FF8-7389-D229-A8A8-F0513ABBD219}"/>
              </a:ext>
            </a:extLst>
          </p:cNvPr>
          <p:cNvPicPr>
            <a:picLocks noChangeAspect="1"/>
          </p:cNvPicPr>
          <p:nvPr/>
        </p:nvPicPr>
        <p:blipFill>
          <a:blip r:embed="rId4"/>
          <a:stretch>
            <a:fillRect/>
          </a:stretch>
        </p:blipFill>
        <p:spPr>
          <a:xfrm>
            <a:off x="7951817" y="2031992"/>
            <a:ext cx="4351106" cy="4654768"/>
          </a:xfrm>
          <a:prstGeom prst="rect">
            <a:avLst/>
          </a:prstGeom>
        </p:spPr>
      </p:pic>
      <p:pic>
        <p:nvPicPr>
          <p:cNvPr id="2" name="Picture 1" descr="A computer screen shot of text&#10;&#10;Description automatically generated">
            <a:extLst>
              <a:ext uri="{FF2B5EF4-FFF2-40B4-BE49-F238E27FC236}">
                <a16:creationId xmlns:a16="http://schemas.microsoft.com/office/drawing/2014/main" id="{65CD4902-C552-2918-78A5-BD49C10BF157}"/>
              </a:ext>
            </a:extLst>
          </p:cNvPr>
          <p:cNvPicPr>
            <a:picLocks noChangeAspect="1"/>
          </p:cNvPicPr>
          <p:nvPr/>
        </p:nvPicPr>
        <p:blipFill>
          <a:blip r:embed="rId5"/>
          <a:stretch>
            <a:fillRect/>
          </a:stretch>
        </p:blipFill>
        <p:spPr>
          <a:xfrm>
            <a:off x="458107" y="2746778"/>
            <a:ext cx="7754513" cy="3349898"/>
          </a:xfrm>
          <a:prstGeom prst="rect">
            <a:avLst/>
          </a:prstGeom>
        </p:spPr>
      </p:pic>
    </p:spTree>
    <p:extLst>
      <p:ext uri="{BB962C8B-B14F-4D97-AF65-F5344CB8AC3E}">
        <p14:creationId xmlns:p14="http://schemas.microsoft.com/office/powerpoint/2010/main" val="26261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1121990" y="679746"/>
            <a:ext cx="10233993" cy="79376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r>
              <a:rPr lang="en-US" sz="4000" b="1" dirty="0">
                <a:latin typeface="Calibri Light"/>
                <a:cs typeface="Calibri Light"/>
              </a:rPr>
              <a:t>Project – </a:t>
            </a:r>
            <a:r>
              <a:rPr lang="en-US" sz="4000" b="1" dirty="0">
                <a:latin typeface="Calibri Light"/>
                <a:ea typeface="Calibri Light"/>
                <a:cs typeface="Calibri Light"/>
              </a:rPr>
              <a:t>Thanksgiving Recipe Collection Form</a:t>
            </a:r>
            <a:r>
              <a:rPr lang="en-US" sz="4000" b="1" dirty="0">
                <a:latin typeface="Calibri Light"/>
                <a:cs typeface="Calibri Light"/>
              </a:rPr>
              <a:t> </a:t>
            </a:r>
            <a:endParaRPr lang="en-US" sz="4000" b="1" dirty="0"/>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3" name="Picture 2" descr="A screenshot of a recipe form&#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4"/>
          <a:stretch>
            <a:fillRect/>
          </a:stretch>
        </p:blipFill>
        <p:spPr>
          <a:xfrm>
            <a:off x="1121444" y="1478773"/>
            <a:ext cx="9231789" cy="4699059"/>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a:cs typeface="Arial"/>
            </a:endParaRPr>
          </a:p>
        </p:txBody>
      </p:sp>
      <p:sp>
        <p:nvSpPr>
          <p:cNvPr id="5" name="TextBox 4">
            <a:extLst>
              <a:ext uri="{FF2B5EF4-FFF2-40B4-BE49-F238E27FC236}">
                <a16:creationId xmlns:a16="http://schemas.microsoft.com/office/drawing/2014/main" id="{B11A9F2A-9B5F-52E9-5621-C7498D9971E6}"/>
              </a:ext>
            </a:extLst>
          </p:cNvPr>
          <p:cNvSpPr txBox="1"/>
          <p:nvPr/>
        </p:nvSpPr>
        <p:spPr>
          <a:xfrm>
            <a:off x="928447" y="154701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HTML Code Explanation</a:t>
            </a:r>
          </a:p>
        </p:txBody>
      </p:sp>
      <p:pic>
        <p:nvPicPr>
          <p:cNvPr id="2" name="Picture 1" descr="A computer screen with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4"/>
          <a:stretch>
            <a:fillRect/>
          </a:stretch>
        </p:blipFill>
        <p:spPr>
          <a:xfrm>
            <a:off x="613508" y="2650996"/>
            <a:ext cx="9895526" cy="3301976"/>
          </a:xfrm>
          <a:prstGeom prst="rect">
            <a:avLst/>
          </a:prstGeom>
        </p:spPr>
      </p:pic>
      <p:sp>
        <p:nvSpPr>
          <p:cNvPr id="4" name="TextBox 3">
            <a:extLst>
              <a:ext uri="{FF2B5EF4-FFF2-40B4-BE49-F238E27FC236}">
                <a16:creationId xmlns:a16="http://schemas.microsoft.com/office/drawing/2014/main" id="{37F2B251-AC53-AE02-55AE-A7474167A1C6}"/>
              </a:ext>
            </a:extLst>
          </p:cNvPr>
          <p:cNvSpPr txBox="1"/>
          <p:nvPr/>
        </p:nvSpPr>
        <p:spPr>
          <a:xfrm>
            <a:off x="928447" y="2006837"/>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Basic Structure of an HTML Document </a:t>
            </a:r>
          </a:p>
        </p:txBody>
      </p:sp>
    </p:spTree>
    <p:extLst>
      <p:ext uri="{BB962C8B-B14F-4D97-AF65-F5344CB8AC3E}">
        <p14:creationId xmlns:p14="http://schemas.microsoft.com/office/powerpoint/2010/main" val="136749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18789" y="1819356"/>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Body of the HTML Document</a:t>
            </a:r>
          </a:p>
        </p:txBody>
      </p:sp>
      <p:pic>
        <p:nvPicPr>
          <p:cNvPr id="4" name="Picture 3" descr="A close up of a logo&#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4"/>
          <a:stretch>
            <a:fillRect/>
          </a:stretch>
        </p:blipFill>
        <p:spPr>
          <a:xfrm>
            <a:off x="818867" y="2753929"/>
            <a:ext cx="10267292" cy="834169"/>
          </a:xfrm>
          <a:prstGeom prst="rect">
            <a:avLst/>
          </a:prstGeom>
        </p:spPr>
      </p:pic>
      <p:sp>
        <p:nvSpPr>
          <p:cNvPr id="5" name="TextBox 4">
            <a:extLst>
              <a:ext uri="{FF2B5EF4-FFF2-40B4-BE49-F238E27FC236}">
                <a16:creationId xmlns:a16="http://schemas.microsoft.com/office/drawing/2014/main" id="{DCFF2CFD-CFB6-14E9-5E51-9C0711B10DE9}"/>
              </a:ext>
            </a:extLst>
          </p:cNvPr>
          <p:cNvSpPr txBox="1"/>
          <p:nvPr/>
        </p:nvSpPr>
        <p:spPr>
          <a:xfrm>
            <a:off x="818789" y="4354977"/>
            <a:ext cx="102674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highlight>
                  <a:srgbClr val="FFFF00"/>
                </a:highlight>
                <a:latin typeface="Consolas"/>
              </a:rPr>
              <a:t>&lt;div class="form-container"&gt;</a:t>
            </a:r>
            <a:r>
              <a:rPr lang="en-US" sz="2400" dirty="0"/>
              <a:t>: This </a:t>
            </a:r>
            <a:r>
              <a:rPr lang="en-US" sz="2400" dirty="0">
                <a:latin typeface="Consolas"/>
              </a:rPr>
              <a:t>&lt;div&gt;</a:t>
            </a:r>
            <a:r>
              <a:rPr lang="en-US" sz="2400" dirty="0"/>
              <a:t> element with the class attribute </a:t>
            </a:r>
            <a:r>
              <a:rPr lang="en-US" sz="2400" dirty="0">
                <a:latin typeface="Consolas"/>
              </a:rPr>
              <a:t>form-container</a:t>
            </a:r>
            <a:r>
              <a:rPr lang="en-US" sz="2400" dirty="0"/>
              <a:t> is used to group and organize the elements of the form together.</a:t>
            </a:r>
            <a:endParaRPr lang="en-US" dirty="0"/>
          </a:p>
        </p:txBody>
      </p:sp>
    </p:spTree>
    <p:extLst>
      <p:ext uri="{BB962C8B-B14F-4D97-AF65-F5344CB8AC3E}">
        <p14:creationId xmlns:p14="http://schemas.microsoft.com/office/powerpoint/2010/main" val="2559677495"/>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0e9cd43-5391-4b3e-a421-e068dbec6dd9">
      <Terms xmlns="http://schemas.microsoft.com/office/infopath/2007/PartnerControls"/>
    </lcf76f155ced4ddcb4097134ff3c332f>
    <TaxCatchAll xmlns="b51bb23c-05d6-44d0-9e15-b06f8dfc73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810D96-1134-4459-9832-88862E9EC88C}">
  <ds:schemaRefs>
    <ds:schemaRef ds:uri="http://schemas.microsoft.com/office/2006/metadata/properties"/>
    <ds:schemaRef ds:uri="http://schemas.microsoft.com/office/infopath/2007/PartnerControls"/>
    <ds:schemaRef ds:uri="a0e9cd43-5391-4b3e-a421-e068dbec6dd9"/>
    <ds:schemaRef ds:uri="b51bb23c-05d6-44d0-9e15-b06f8dfc7336"/>
  </ds:schemaRefs>
</ds:datastoreItem>
</file>

<file path=customXml/itemProps2.xml><?xml version="1.0" encoding="utf-8"?>
<ds:datastoreItem xmlns:ds="http://schemas.openxmlformats.org/officeDocument/2006/customXml" ds:itemID="{0318DF8E-ED8E-4D11-9F15-0831614FD381}">
  <ds:schemaRefs>
    <ds:schemaRef ds:uri="http://schemas.microsoft.com/sharepoint/v3/contenttype/forms"/>
  </ds:schemaRefs>
</ds:datastoreItem>
</file>

<file path=customXml/itemProps3.xml><?xml version="1.0" encoding="utf-8"?>
<ds:datastoreItem xmlns:ds="http://schemas.openxmlformats.org/officeDocument/2006/customXml" ds:itemID="{92DA15BE-9B6F-4781-BA91-04CCD4DA6A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Website Design Consulting by Slidesgo</vt:lpstr>
      <vt:lpstr>WEB Development</vt:lpstr>
      <vt:lpstr>PowerPoint Presentation</vt:lpstr>
      <vt:lpstr>Mia's Pantry Puzzle</vt:lpstr>
      <vt:lpstr>Introduction to Forms</vt:lpstr>
      <vt:lpstr>PowerPoint Presentation</vt:lpstr>
      <vt:lpstr>Introduction to Forms</vt:lpstr>
      <vt:lpstr>PowerPoint Presentation</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PowerPoint Presentation</vt:lpstr>
      <vt:lpstr>Working with the Project</vt:lpstr>
      <vt:lpstr>Working with the Project</vt:lpstr>
      <vt:lpstr>Working with the Project</vt:lpstr>
      <vt:lpstr>Working with the Project</vt:lpstr>
      <vt:lpstr>Working with the Project</vt:lpstr>
      <vt:lpstr>Now it's your turn!</vt:lpstr>
      <vt:lpstr>How to Save &amp; Share the project.  </vt:lpstr>
      <vt:lpstr>PowerPoint Presentation</vt:lpstr>
      <vt:lpstr>PowerPoint Presentation</vt:lpstr>
      <vt:lpstr>PowerPoint Presentation</vt:lpstr>
      <vt:lpstr>PowerPoint Presentation</vt:lpstr>
      <vt:lpstr>PowerPoint Presentation</vt:lpstr>
      <vt:lpstr>Homework Discussion </vt:lpstr>
      <vt:lpstr>Brain Booster Bonus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4182</cp:revision>
  <dcterms:created xsi:type="dcterms:W3CDTF">2024-05-06T06:34:00Z</dcterms:created>
  <dcterms:modified xsi:type="dcterms:W3CDTF">2024-09-23T15:59:18Z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MediaServiceImageTags">
    <vt:lpwstr/>
  </property>
</Properties>
</file>